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300" r:id="rId4"/>
    <p:sldId id="298" r:id="rId5"/>
    <p:sldId id="303" r:id="rId6"/>
    <p:sldId id="301" r:id="rId7"/>
    <p:sldId id="304" r:id="rId8"/>
    <p:sldId id="302" r:id="rId9"/>
    <p:sldId id="291" r:id="rId10"/>
    <p:sldId id="306" r:id="rId11"/>
    <p:sldId id="309" r:id="rId12"/>
    <p:sldId id="307" r:id="rId13"/>
    <p:sldId id="308" r:id="rId14"/>
    <p:sldId id="278" r:id="rId15"/>
    <p:sldId id="281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549"/>
    <a:srgbClr val="E7C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1474" autoAdjust="0"/>
  </p:normalViewPr>
  <p:slideViewPr>
    <p:cSldViewPr>
      <p:cViewPr varScale="1">
        <p:scale>
          <a:sx n="67" d="100"/>
          <a:sy n="67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5BCF7-E0D0-44CE-B799-01A45AE33DDF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</dgm:pt>
    <dgm:pt modelId="{4B53EE04-8813-488C-A694-BA305314FEF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1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0" i="0" u="none" strike="noStrike" cap="none" normalizeH="0" baseline="0" noProof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Ministry</a:t>
          </a:r>
          <a:endParaRPr kumimoji="0" lang="ru-RU" altLang="ru-RU" sz="1800" b="0" i="0" u="none" strike="noStrike" cap="none" normalizeH="0" baseline="0" noProof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7757F-C02E-4D42-B7BA-25B609225ABB}" type="parTrans" cxnId="{798FA915-1BFD-4F99-96B9-AE8D3378EF94}">
      <dgm:prSet/>
      <dgm:spPr/>
      <dgm:t>
        <a:bodyPr/>
        <a:lstStyle/>
        <a:p>
          <a:endParaRPr lang="ru-RU"/>
        </a:p>
      </dgm:t>
    </dgm:pt>
    <dgm:pt modelId="{1C0CA1C5-51A2-475A-B328-692A30133DEB}" type="sibTrans" cxnId="{798FA915-1BFD-4F99-96B9-AE8D3378EF9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Policy Formation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D84CB-6E19-4B61-9C3F-C73D0A63B77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1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Public Service</a:t>
          </a:r>
          <a:endParaRPr kumimoji="0" lang="uk-UA" altLang="ru-RU" sz="18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1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F51A84-AD8F-4ED6-A3CC-9D70D942CE9D}" type="parTrans" cxnId="{FD51FBE1-CBDE-44BB-A801-D06F6E632E8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29A17-BEB5-4E7D-B70A-DDB637501515}" type="sibTrans" cxnId="{FD51FBE1-CBDE-44BB-A801-D06F6E632E8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Service Delivery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F192C-63DA-4738-A912-DCF85389BD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State Agency</a:t>
          </a:r>
          <a:endParaRPr kumimoji="0" lang="uk-UA" altLang="ru-RU" sz="18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161F5-7494-4288-8A8B-9CB17B4231B9}" type="parTrans" cxnId="{5570C2D6-C417-452A-81EA-A365138E217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22246-520E-470E-81AC-B6F37C2B687C}" type="sibTrans" cxnId="{5570C2D6-C417-452A-81EA-A365138E217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Objects </a:t>
          </a:r>
          <a:r>
            <a:rPr lang="en-US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managemant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CC504-C120-402A-B339-BE201922359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State inspection</a:t>
          </a:r>
          <a:endParaRPr kumimoji="0" lang="uk-UA" altLang="ru-RU" sz="18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7BAA86-55D8-48A1-AF10-EF1161172FC2}" type="parTrans" cxnId="{58764AF2-2B91-4890-AD35-67408C0FA24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4B5B7-DEE0-42B3-A649-819F1275AE8C}" type="sibTrans" cxnId="{58764AF2-2B91-4890-AD35-67408C0FA24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Control functions 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A2B6E-B3A8-4B62-B6E3-70BB21FDAC0E}" type="pres">
      <dgm:prSet presAssocID="{B7C5BCF7-E0D0-44CE-B799-01A45AE33D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062815-1C48-443D-AEC7-E85663AB4E49}" type="pres">
      <dgm:prSet presAssocID="{4B53EE04-8813-488C-A694-BA305314FEFC}" presName="hierRoot1" presStyleCnt="0">
        <dgm:presLayoutVars>
          <dgm:hierBranch val="init"/>
        </dgm:presLayoutVars>
      </dgm:prSet>
      <dgm:spPr/>
    </dgm:pt>
    <dgm:pt modelId="{27B7554F-8A48-4910-A243-8547BDA877F1}" type="pres">
      <dgm:prSet presAssocID="{4B53EE04-8813-488C-A694-BA305314FEFC}" presName="rootComposite1" presStyleCnt="0"/>
      <dgm:spPr/>
    </dgm:pt>
    <dgm:pt modelId="{D12051F8-F94E-42E9-8813-B375F4854FAC}" type="pres">
      <dgm:prSet presAssocID="{4B53EE04-8813-488C-A694-BA305314FEFC}" presName="rootText1" presStyleLbl="node0" presStyleIdx="0" presStyleCnt="1" custScaleY="82234" custLinFactNeighborX="3056" custLinFactNeighborY="-417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16C70B2-AD8B-4F3F-8948-1A6C7CBDD276}" type="pres">
      <dgm:prSet presAssocID="{4B53EE04-8813-488C-A694-BA305314FEFC}" presName="titleText1" presStyleLbl="fgAcc0" presStyleIdx="0" presStyleCnt="1" custScaleX="113910" custScaleY="13522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8E89CE5-7BBA-4A0E-8BC7-C1721A45AF30}" type="pres">
      <dgm:prSet presAssocID="{4B53EE04-8813-488C-A694-BA305314FEFC}" presName="rootConnector1" presStyleLbl="node1" presStyleIdx="0" presStyleCnt="3"/>
      <dgm:spPr/>
      <dgm:t>
        <a:bodyPr/>
        <a:lstStyle/>
        <a:p>
          <a:endParaRPr lang="ru-RU"/>
        </a:p>
      </dgm:t>
    </dgm:pt>
    <dgm:pt modelId="{F651BB93-F477-4733-82ED-B39EDBBDD9F6}" type="pres">
      <dgm:prSet presAssocID="{4B53EE04-8813-488C-A694-BA305314FEFC}" presName="hierChild2" presStyleCnt="0"/>
      <dgm:spPr/>
    </dgm:pt>
    <dgm:pt modelId="{D2352818-7969-409E-957B-8A95332E2113}" type="pres">
      <dgm:prSet presAssocID="{05F51A84-AD8F-4ED6-A3CC-9D70D942CE9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1DB8034-929C-4BD4-909B-A739DF9586BD}" type="pres">
      <dgm:prSet presAssocID="{9D7D84CB-6E19-4B61-9C3F-C73D0A63B773}" presName="hierRoot2" presStyleCnt="0">
        <dgm:presLayoutVars>
          <dgm:hierBranch val="init"/>
        </dgm:presLayoutVars>
      </dgm:prSet>
      <dgm:spPr/>
    </dgm:pt>
    <dgm:pt modelId="{ACE7D080-D0F7-496B-831A-541F74FED408}" type="pres">
      <dgm:prSet presAssocID="{9D7D84CB-6E19-4B61-9C3F-C73D0A63B773}" presName="rootComposite" presStyleCnt="0"/>
      <dgm:spPr/>
    </dgm:pt>
    <dgm:pt modelId="{028146CA-33CD-4426-A223-6D547BE351DF}" type="pres">
      <dgm:prSet presAssocID="{9D7D84CB-6E19-4B61-9C3F-C73D0A63B773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C4E851A-C28D-406F-869B-6B351B012E78}" type="pres">
      <dgm:prSet presAssocID="{9D7D84CB-6E19-4B61-9C3F-C73D0A63B773}" presName="titleText2" presStyleLbl="fgAcc1" presStyleIdx="0" presStyleCnt="3" custScaleY="14599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9F25B91-D49B-42FB-AC3B-F66C318BBDD9}" type="pres">
      <dgm:prSet presAssocID="{9D7D84CB-6E19-4B61-9C3F-C73D0A63B773}" presName="rootConnector" presStyleLbl="node2" presStyleIdx="0" presStyleCnt="0"/>
      <dgm:spPr/>
      <dgm:t>
        <a:bodyPr/>
        <a:lstStyle/>
        <a:p>
          <a:endParaRPr lang="ru-RU"/>
        </a:p>
      </dgm:t>
    </dgm:pt>
    <dgm:pt modelId="{9C4A138F-46E5-4946-A61B-19E2D79B281B}" type="pres">
      <dgm:prSet presAssocID="{9D7D84CB-6E19-4B61-9C3F-C73D0A63B773}" presName="hierChild4" presStyleCnt="0"/>
      <dgm:spPr/>
    </dgm:pt>
    <dgm:pt modelId="{CC2F4AF8-C009-4694-9A8F-B890D4D97651}" type="pres">
      <dgm:prSet presAssocID="{9D7D84CB-6E19-4B61-9C3F-C73D0A63B773}" presName="hierChild5" presStyleCnt="0"/>
      <dgm:spPr/>
    </dgm:pt>
    <dgm:pt modelId="{AF11A3A6-614B-43E1-A6CF-61665AAE354C}" type="pres">
      <dgm:prSet presAssocID="{40F161F5-7494-4288-8A8B-9CB17B4231B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256831B-B243-4CF4-9A97-6007B422F273}" type="pres">
      <dgm:prSet presAssocID="{2D8F192C-63DA-4738-A912-DCF85389BDCD}" presName="hierRoot2" presStyleCnt="0">
        <dgm:presLayoutVars>
          <dgm:hierBranch val="init"/>
        </dgm:presLayoutVars>
      </dgm:prSet>
      <dgm:spPr/>
    </dgm:pt>
    <dgm:pt modelId="{487545F7-8ED4-464C-B738-1A5F2C186939}" type="pres">
      <dgm:prSet presAssocID="{2D8F192C-63DA-4738-A912-DCF85389BDCD}" presName="rootComposite" presStyleCnt="0"/>
      <dgm:spPr/>
    </dgm:pt>
    <dgm:pt modelId="{88960045-4E3D-4B7F-92CB-943A487AC90E}" type="pres">
      <dgm:prSet presAssocID="{2D8F192C-63DA-4738-A912-DCF85389BDCD}" presName="rootText" presStyleLbl="node1" presStyleIdx="1" presStyleCnt="3" custLinFactNeighborX="-348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E082F2C-7AE0-467C-B112-909CA338FB0C}" type="pres">
      <dgm:prSet presAssocID="{2D8F192C-63DA-4738-A912-DCF85389BDCD}" presName="titleText2" presStyleLbl="fgAcc1" presStyleIdx="1" presStyleCnt="3" custScaleY="130662" custLinFactNeighborX="-1058" custLinFactNeighborY="2975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CD5FB59-57C5-4C80-869A-9896C4F2F6EB}" type="pres">
      <dgm:prSet presAssocID="{2D8F192C-63DA-4738-A912-DCF85389BDCD}" presName="rootConnector" presStyleLbl="node2" presStyleIdx="0" presStyleCnt="0"/>
      <dgm:spPr/>
      <dgm:t>
        <a:bodyPr/>
        <a:lstStyle/>
        <a:p>
          <a:endParaRPr lang="ru-RU"/>
        </a:p>
      </dgm:t>
    </dgm:pt>
    <dgm:pt modelId="{D908BF2F-9ED0-4297-9624-5FA31DDC49D2}" type="pres">
      <dgm:prSet presAssocID="{2D8F192C-63DA-4738-A912-DCF85389BDCD}" presName="hierChild4" presStyleCnt="0"/>
      <dgm:spPr/>
    </dgm:pt>
    <dgm:pt modelId="{3FC68C1E-8895-4791-BCE4-B4550C542813}" type="pres">
      <dgm:prSet presAssocID="{2D8F192C-63DA-4738-A912-DCF85389BDCD}" presName="hierChild5" presStyleCnt="0"/>
      <dgm:spPr/>
    </dgm:pt>
    <dgm:pt modelId="{566F81EB-BCCD-476B-A40C-B45FF45FFE08}" type="pres">
      <dgm:prSet presAssocID="{B37BAA86-55D8-48A1-AF10-EF1161172FC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EC3A38A-468B-4057-963B-65F658293C73}" type="pres">
      <dgm:prSet presAssocID="{083CC504-C120-402A-B339-BE2019223597}" presName="hierRoot2" presStyleCnt="0">
        <dgm:presLayoutVars>
          <dgm:hierBranch val="init"/>
        </dgm:presLayoutVars>
      </dgm:prSet>
      <dgm:spPr/>
    </dgm:pt>
    <dgm:pt modelId="{5EBE9BFA-113C-4B75-A480-29D3C4EE9F1A}" type="pres">
      <dgm:prSet presAssocID="{083CC504-C120-402A-B339-BE2019223597}" presName="rootComposite" presStyleCnt="0"/>
      <dgm:spPr/>
    </dgm:pt>
    <dgm:pt modelId="{B4371EDB-61CB-4628-9868-E69BF02AAB0E}" type="pres">
      <dgm:prSet presAssocID="{083CC504-C120-402A-B339-BE2019223597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E0106A6-E9A8-4806-94E6-55B4941D31DB}" type="pres">
      <dgm:prSet presAssocID="{083CC504-C120-402A-B339-BE2019223597}" presName="titleText2" presStyleLbl="fgAcc1" presStyleIdx="2" presStyleCnt="3" custScaleY="1478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BE3508C-03D0-47E7-9A2F-52CFD8A962B9}" type="pres">
      <dgm:prSet presAssocID="{083CC504-C120-402A-B339-BE2019223597}" presName="rootConnector" presStyleLbl="node2" presStyleIdx="0" presStyleCnt="0"/>
      <dgm:spPr/>
      <dgm:t>
        <a:bodyPr/>
        <a:lstStyle/>
        <a:p>
          <a:endParaRPr lang="ru-RU"/>
        </a:p>
      </dgm:t>
    </dgm:pt>
    <dgm:pt modelId="{8F259591-7CF9-4E9B-AF2E-C8DC3C8091CF}" type="pres">
      <dgm:prSet presAssocID="{083CC504-C120-402A-B339-BE2019223597}" presName="hierChild4" presStyleCnt="0"/>
      <dgm:spPr/>
    </dgm:pt>
    <dgm:pt modelId="{FE164179-AB19-4577-BF5C-9A92812FD0BB}" type="pres">
      <dgm:prSet presAssocID="{083CC504-C120-402A-B339-BE2019223597}" presName="hierChild5" presStyleCnt="0"/>
      <dgm:spPr/>
    </dgm:pt>
    <dgm:pt modelId="{289A3D6F-0979-4150-8B25-EA4CB5BA22BA}" type="pres">
      <dgm:prSet presAssocID="{4B53EE04-8813-488C-A694-BA305314FEFC}" presName="hierChild3" presStyleCnt="0"/>
      <dgm:spPr/>
    </dgm:pt>
  </dgm:ptLst>
  <dgm:cxnLst>
    <dgm:cxn modelId="{64781717-3E95-4675-BD6F-D08A56CEAE08}" type="presOf" srcId="{40F161F5-7494-4288-8A8B-9CB17B4231B9}" destId="{AF11A3A6-614B-43E1-A6CF-61665AAE354C}" srcOrd="0" destOrd="0" presId="urn:microsoft.com/office/officeart/2008/layout/NameandTitleOrganizationalChart"/>
    <dgm:cxn modelId="{A1EB8B1C-C78F-4917-916C-F4A59B135CCE}" type="presOf" srcId="{2D8F192C-63DA-4738-A912-DCF85389BDCD}" destId="{ECD5FB59-57C5-4C80-869A-9896C4F2F6EB}" srcOrd="1" destOrd="0" presId="urn:microsoft.com/office/officeart/2008/layout/NameandTitleOrganizationalChart"/>
    <dgm:cxn modelId="{58764AF2-2B91-4890-AD35-67408C0FA245}" srcId="{4B53EE04-8813-488C-A694-BA305314FEFC}" destId="{083CC504-C120-402A-B339-BE2019223597}" srcOrd="2" destOrd="0" parTransId="{B37BAA86-55D8-48A1-AF10-EF1161172FC2}" sibTransId="{6084B5B7-DEE0-42B3-A649-819F1275AE8C}"/>
    <dgm:cxn modelId="{00EA1604-8AF9-4314-96B6-CF4350D4BAAF}" type="presOf" srcId="{9D7D84CB-6E19-4B61-9C3F-C73D0A63B773}" destId="{09F25B91-D49B-42FB-AC3B-F66C318BBDD9}" srcOrd="1" destOrd="0" presId="urn:microsoft.com/office/officeart/2008/layout/NameandTitleOrganizationalChart"/>
    <dgm:cxn modelId="{AC58174F-1B66-428B-A091-1AA0883333C3}" type="presOf" srcId="{E9F22246-520E-470E-81AC-B6F37C2B687C}" destId="{FE082F2C-7AE0-467C-B112-909CA338FB0C}" srcOrd="0" destOrd="0" presId="urn:microsoft.com/office/officeart/2008/layout/NameandTitleOrganizationalChart"/>
    <dgm:cxn modelId="{FD51FBE1-CBDE-44BB-A801-D06F6E632E82}" srcId="{4B53EE04-8813-488C-A694-BA305314FEFC}" destId="{9D7D84CB-6E19-4B61-9C3F-C73D0A63B773}" srcOrd="0" destOrd="0" parTransId="{05F51A84-AD8F-4ED6-A3CC-9D70D942CE9D}" sibTransId="{37329A17-BEB5-4E7D-B70A-DDB637501515}"/>
    <dgm:cxn modelId="{F03B3726-783E-4B6C-897E-F498E37521E5}" type="presOf" srcId="{083CC504-C120-402A-B339-BE2019223597}" destId="{B4371EDB-61CB-4628-9868-E69BF02AAB0E}" srcOrd="0" destOrd="0" presId="urn:microsoft.com/office/officeart/2008/layout/NameandTitleOrganizationalChart"/>
    <dgm:cxn modelId="{915BF535-0C9C-4722-8CC5-F52A3B550A6D}" type="presOf" srcId="{05F51A84-AD8F-4ED6-A3CC-9D70D942CE9D}" destId="{D2352818-7969-409E-957B-8A95332E2113}" srcOrd="0" destOrd="0" presId="urn:microsoft.com/office/officeart/2008/layout/NameandTitleOrganizationalChart"/>
    <dgm:cxn modelId="{01FC4F0E-86C4-4795-BD83-3770BFC1405D}" type="presOf" srcId="{083CC504-C120-402A-B339-BE2019223597}" destId="{8BE3508C-03D0-47E7-9A2F-52CFD8A962B9}" srcOrd="1" destOrd="0" presId="urn:microsoft.com/office/officeart/2008/layout/NameandTitleOrganizationalChart"/>
    <dgm:cxn modelId="{798FA915-1BFD-4F99-96B9-AE8D3378EF94}" srcId="{B7C5BCF7-E0D0-44CE-B799-01A45AE33DDF}" destId="{4B53EE04-8813-488C-A694-BA305314FEFC}" srcOrd="0" destOrd="0" parTransId="{0537757F-C02E-4D42-B7BA-25B609225ABB}" sibTransId="{1C0CA1C5-51A2-475A-B328-692A30133DEB}"/>
    <dgm:cxn modelId="{7EBDDFFE-B2E2-477A-890C-8EEE43A2C64C}" type="presOf" srcId="{37329A17-BEB5-4E7D-B70A-DDB637501515}" destId="{BC4E851A-C28D-406F-869B-6B351B012E78}" srcOrd="0" destOrd="0" presId="urn:microsoft.com/office/officeart/2008/layout/NameandTitleOrganizationalChart"/>
    <dgm:cxn modelId="{98BAE394-9594-43BC-B364-611EF8615073}" type="presOf" srcId="{4B53EE04-8813-488C-A694-BA305314FEFC}" destId="{D12051F8-F94E-42E9-8813-B375F4854FAC}" srcOrd="0" destOrd="0" presId="urn:microsoft.com/office/officeart/2008/layout/NameandTitleOrganizationalChart"/>
    <dgm:cxn modelId="{BB3070D5-1840-47D0-B5C9-80A9FB84BFB7}" type="presOf" srcId="{1C0CA1C5-51A2-475A-B328-692A30133DEB}" destId="{D16C70B2-AD8B-4F3F-8948-1A6C7CBDD276}" srcOrd="0" destOrd="0" presId="urn:microsoft.com/office/officeart/2008/layout/NameandTitleOrganizationalChart"/>
    <dgm:cxn modelId="{46C6B712-2D4E-431E-B415-C94592273497}" type="presOf" srcId="{B7C5BCF7-E0D0-44CE-B799-01A45AE33DDF}" destId="{282A2B6E-B3A8-4B62-B6E3-70BB21FDAC0E}" srcOrd="0" destOrd="0" presId="urn:microsoft.com/office/officeart/2008/layout/NameandTitleOrganizationalChart"/>
    <dgm:cxn modelId="{9B42CBEB-1C75-46D6-9A63-93C560B58D2F}" type="presOf" srcId="{4B53EE04-8813-488C-A694-BA305314FEFC}" destId="{18E89CE5-7BBA-4A0E-8BC7-C1721A45AF30}" srcOrd="1" destOrd="0" presId="urn:microsoft.com/office/officeart/2008/layout/NameandTitleOrganizationalChart"/>
    <dgm:cxn modelId="{4E1627AA-277D-4F20-BA69-A580CDA9F265}" type="presOf" srcId="{6084B5B7-DEE0-42B3-A649-819F1275AE8C}" destId="{4E0106A6-E9A8-4806-94E6-55B4941D31DB}" srcOrd="0" destOrd="0" presId="urn:microsoft.com/office/officeart/2008/layout/NameandTitleOrganizationalChart"/>
    <dgm:cxn modelId="{5570C2D6-C417-452A-81EA-A365138E2179}" srcId="{4B53EE04-8813-488C-A694-BA305314FEFC}" destId="{2D8F192C-63DA-4738-A912-DCF85389BDCD}" srcOrd="1" destOrd="0" parTransId="{40F161F5-7494-4288-8A8B-9CB17B4231B9}" sibTransId="{E9F22246-520E-470E-81AC-B6F37C2B687C}"/>
    <dgm:cxn modelId="{D6EAD2CA-8193-4AB1-8E83-D4455A4AC090}" type="presOf" srcId="{2D8F192C-63DA-4738-A912-DCF85389BDCD}" destId="{88960045-4E3D-4B7F-92CB-943A487AC90E}" srcOrd="0" destOrd="0" presId="urn:microsoft.com/office/officeart/2008/layout/NameandTitleOrganizationalChart"/>
    <dgm:cxn modelId="{90327FA0-01AC-4559-8794-CBE003499BC6}" type="presOf" srcId="{B37BAA86-55D8-48A1-AF10-EF1161172FC2}" destId="{566F81EB-BCCD-476B-A40C-B45FF45FFE08}" srcOrd="0" destOrd="0" presId="urn:microsoft.com/office/officeart/2008/layout/NameandTitleOrganizationalChart"/>
    <dgm:cxn modelId="{E9306520-8A3F-4070-BC92-F8C29C69FE8D}" type="presOf" srcId="{9D7D84CB-6E19-4B61-9C3F-C73D0A63B773}" destId="{028146CA-33CD-4426-A223-6D547BE351DF}" srcOrd="0" destOrd="0" presId="urn:microsoft.com/office/officeart/2008/layout/NameandTitleOrganizationalChart"/>
    <dgm:cxn modelId="{F3600586-4F1B-4DCF-9A42-E87D490B88B5}" type="presParOf" srcId="{282A2B6E-B3A8-4B62-B6E3-70BB21FDAC0E}" destId="{D2062815-1C48-443D-AEC7-E85663AB4E49}" srcOrd="0" destOrd="0" presId="urn:microsoft.com/office/officeart/2008/layout/NameandTitleOrganizationalChart"/>
    <dgm:cxn modelId="{C4474F18-DF04-4244-9672-9A99AAAAEB17}" type="presParOf" srcId="{D2062815-1C48-443D-AEC7-E85663AB4E49}" destId="{27B7554F-8A48-4910-A243-8547BDA877F1}" srcOrd="0" destOrd="0" presId="urn:microsoft.com/office/officeart/2008/layout/NameandTitleOrganizationalChart"/>
    <dgm:cxn modelId="{5A8A2485-8E67-432E-8CD7-3970DE34F3C9}" type="presParOf" srcId="{27B7554F-8A48-4910-A243-8547BDA877F1}" destId="{D12051F8-F94E-42E9-8813-B375F4854FAC}" srcOrd="0" destOrd="0" presId="urn:microsoft.com/office/officeart/2008/layout/NameandTitleOrganizationalChart"/>
    <dgm:cxn modelId="{25BA5669-5D59-4095-BAB5-28DA083FF249}" type="presParOf" srcId="{27B7554F-8A48-4910-A243-8547BDA877F1}" destId="{D16C70B2-AD8B-4F3F-8948-1A6C7CBDD276}" srcOrd="1" destOrd="0" presId="urn:microsoft.com/office/officeart/2008/layout/NameandTitleOrganizationalChart"/>
    <dgm:cxn modelId="{8C11287B-C64D-4BFA-A4DF-457BE78A2E38}" type="presParOf" srcId="{27B7554F-8A48-4910-A243-8547BDA877F1}" destId="{18E89CE5-7BBA-4A0E-8BC7-C1721A45AF30}" srcOrd="2" destOrd="0" presId="urn:microsoft.com/office/officeart/2008/layout/NameandTitleOrganizationalChart"/>
    <dgm:cxn modelId="{5720DC01-6344-4732-9890-1CCA6DF1347C}" type="presParOf" srcId="{D2062815-1C48-443D-AEC7-E85663AB4E49}" destId="{F651BB93-F477-4733-82ED-B39EDBBDD9F6}" srcOrd="1" destOrd="0" presId="urn:microsoft.com/office/officeart/2008/layout/NameandTitleOrganizationalChart"/>
    <dgm:cxn modelId="{FE40C7EF-5BC1-448E-ADB8-828F35648F22}" type="presParOf" srcId="{F651BB93-F477-4733-82ED-B39EDBBDD9F6}" destId="{D2352818-7969-409E-957B-8A95332E2113}" srcOrd="0" destOrd="0" presId="urn:microsoft.com/office/officeart/2008/layout/NameandTitleOrganizationalChart"/>
    <dgm:cxn modelId="{0ABE3377-8459-4B71-8FED-840B7571FCFC}" type="presParOf" srcId="{F651BB93-F477-4733-82ED-B39EDBBDD9F6}" destId="{E1DB8034-929C-4BD4-909B-A739DF9586BD}" srcOrd="1" destOrd="0" presId="urn:microsoft.com/office/officeart/2008/layout/NameandTitleOrganizationalChart"/>
    <dgm:cxn modelId="{AEA5CA32-7018-4006-9591-B86A6CA894B0}" type="presParOf" srcId="{E1DB8034-929C-4BD4-909B-A739DF9586BD}" destId="{ACE7D080-D0F7-496B-831A-541F74FED408}" srcOrd="0" destOrd="0" presId="urn:microsoft.com/office/officeart/2008/layout/NameandTitleOrganizationalChart"/>
    <dgm:cxn modelId="{505C0AAC-1B7A-46CB-A06F-9200E1F0F2EB}" type="presParOf" srcId="{ACE7D080-D0F7-496B-831A-541F74FED408}" destId="{028146CA-33CD-4426-A223-6D547BE351DF}" srcOrd="0" destOrd="0" presId="urn:microsoft.com/office/officeart/2008/layout/NameandTitleOrganizationalChart"/>
    <dgm:cxn modelId="{E27D4226-B709-4A29-A71E-3EFA077E5799}" type="presParOf" srcId="{ACE7D080-D0F7-496B-831A-541F74FED408}" destId="{BC4E851A-C28D-406F-869B-6B351B012E78}" srcOrd="1" destOrd="0" presId="urn:microsoft.com/office/officeart/2008/layout/NameandTitleOrganizationalChart"/>
    <dgm:cxn modelId="{BD33AD58-D5BA-4066-B0C9-05DEEF6A582E}" type="presParOf" srcId="{ACE7D080-D0F7-496B-831A-541F74FED408}" destId="{09F25B91-D49B-42FB-AC3B-F66C318BBDD9}" srcOrd="2" destOrd="0" presId="urn:microsoft.com/office/officeart/2008/layout/NameandTitleOrganizationalChart"/>
    <dgm:cxn modelId="{558A86AD-F8C9-4A54-9775-2B28DD838635}" type="presParOf" srcId="{E1DB8034-929C-4BD4-909B-A739DF9586BD}" destId="{9C4A138F-46E5-4946-A61B-19E2D79B281B}" srcOrd="1" destOrd="0" presId="urn:microsoft.com/office/officeart/2008/layout/NameandTitleOrganizationalChart"/>
    <dgm:cxn modelId="{A916C327-2CD4-47D4-8777-657C1AB68C89}" type="presParOf" srcId="{E1DB8034-929C-4BD4-909B-A739DF9586BD}" destId="{CC2F4AF8-C009-4694-9A8F-B890D4D97651}" srcOrd="2" destOrd="0" presId="urn:microsoft.com/office/officeart/2008/layout/NameandTitleOrganizationalChart"/>
    <dgm:cxn modelId="{B3ADF73E-70C5-4C67-91F6-F878A6B5CC52}" type="presParOf" srcId="{F651BB93-F477-4733-82ED-B39EDBBDD9F6}" destId="{AF11A3A6-614B-43E1-A6CF-61665AAE354C}" srcOrd="2" destOrd="0" presId="urn:microsoft.com/office/officeart/2008/layout/NameandTitleOrganizationalChart"/>
    <dgm:cxn modelId="{FDA65C9A-86CF-4083-BF6A-E02508A2547A}" type="presParOf" srcId="{F651BB93-F477-4733-82ED-B39EDBBDD9F6}" destId="{3256831B-B243-4CF4-9A97-6007B422F273}" srcOrd="3" destOrd="0" presId="urn:microsoft.com/office/officeart/2008/layout/NameandTitleOrganizationalChart"/>
    <dgm:cxn modelId="{0C70743F-12C0-4065-9ABF-83EADD19D768}" type="presParOf" srcId="{3256831B-B243-4CF4-9A97-6007B422F273}" destId="{487545F7-8ED4-464C-B738-1A5F2C186939}" srcOrd="0" destOrd="0" presId="urn:microsoft.com/office/officeart/2008/layout/NameandTitleOrganizationalChart"/>
    <dgm:cxn modelId="{5305A5D0-4A81-40FF-9386-8C66CBF0116C}" type="presParOf" srcId="{487545F7-8ED4-464C-B738-1A5F2C186939}" destId="{88960045-4E3D-4B7F-92CB-943A487AC90E}" srcOrd="0" destOrd="0" presId="urn:microsoft.com/office/officeart/2008/layout/NameandTitleOrganizationalChart"/>
    <dgm:cxn modelId="{89E5B7ED-3320-4377-91F7-9CE2BF6F9C6E}" type="presParOf" srcId="{487545F7-8ED4-464C-B738-1A5F2C186939}" destId="{FE082F2C-7AE0-467C-B112-909CA338FB0C}" srcOrd="1" destOrd="0" presId="urn:microsoft.com/office/officeart/2008/layout/NameandTitleOrganizationalChart"/>
    <dgm:cxn modelId="{DC239664-8886-4DC1-ACC5-6A3C961DB184}" type="presParOf" srcId="{487545F7-8ED4-464C-B738-1A5F2C186939}" destId="{ECD5FB59-57C5-4C80-869A-9896C4F2F6EB}" srcOrd="2" destOrd="0" presId="urn:microsoft.com/office/officeart/2008/layout/NameandTitleOrganizationalChart"/>
    <dgm:cxn modelId="{55374C1D-CF2B-4E7D-9342-EDF813CEB347}" type="presParOf" srcId="{3256831B-B243-4CF4-9A97-6007B422F273}" destId="{D908BF2F-9ED0-4297-9624-5FA31DDC49D2}" srcOrd="1" destOrd="0" presId="urn:microsoft.com/office/officeart/2008/layout/NameandTitleOrganizationalChart"/>
    <dgm:cxn modelId="{EB51CBA0-CA3D-48CB-B6A2-90138EAE569E}" type="presParOf" srcId="{3256831B-B243-4CF4-9A97-6007B422F273}" destId="{3FC68C1E-8895-4791-BCE4-B4550C542813}" srcOrd="2" destOrd="0" presId="urn:microsoft.com/office/officeart/2008/layout/NameandTitleOrganizationalChart"/>
    <dgm:cxn modelId="{00381EB1-C5EE-4851-AEF0-BD83412B4E96}" type="presParOf" srcId="{F651BB93-F477-4733-82ED-B39EDBBDD9F6}" destId="{566F81EB-BCCD-476B-A40C-B45FF45FFE08}" srcOrd="4" destOrd="0" presId="urn:microsoft.com/office/officeart/2008/layout/NameandTitleOrganizationalChart"/>
    <dgm:cxn modelId="{CB39B14B-A966-49EF-9691-2F71C0FB1025}" type="presParOf" srcId="{F651BB93-F477-4733-82ED-B39EDBBDD9F6}" destId="{7EC3A38A-468B-4057-963B-65F658293C73}" srcOrd="5" destOrd="0" presId="urn:microsoft.com/office/officeart/2008/layout/NameandTitleOrganizationalChart"/>
    <dgm:cxn modelId="{C1B28BE7-92B1-49D6-840C-FD46E5917EB2}" type="presParOf" srcId="{7EC3A38A-468B-4057-963B-65F658293C73}" destId="{5EBE9BFA-113C-4B75-A480-29D3C4EE9F1A}" srcOrd="0" destOrd="0" presId="urn:microsoft.com/office/officeart/2008/layout/NameandTitleOrganizationalChart"/>
    <dgm:cxn modelId="{0A8C3198-3743-4B6A-8099-15435A58F922}" type="presParOf" srcId="{5EBE9BFA-113C-4B75-A480-29D3C4EE9F1A}" destId="{B4371EDB-61CB-4628-9868-E69BF02AAB0E}" srcOrd="0" destOrd="0" presId="urn:microsoft.com/office/officeart/2008/layout/NameandTitleOrganizationalChart"/>
    <dgm:cxn modelId="{80D988C9-A7E1-445A-97A6-30D13B34BAF4}" type="presParOf" srcId="{5EBE9BFA-113C-4B75-A480-29D3C4EE9F1A}" destId="{4E0106A6-E9A8-4806-94E6-55B4941D31DB}" srcOrd="1" destOrd="0" presId="urn:microsoft.com/office/officeart/2008/layout/NameandTitleOrganizationalChart"/>
    <dgm:cxn modelId="{DC9DFB0B-0E42-4CD6-B913-CE3177B751BF}" type="presParOf" srcId="{5EBE9BFA-113C-4B75-A480-29D3C4EE9F1A}" destId="{8BE3508C-03D0-47E7-9A2F-52CFD8A962B9}" srcOrd="2" destOrd="0" presId="urn:microsoft.com/office/officeart/2008/layout/NameandTitleOrganizationalChart"/>
    <dgm:cxn modelId="{6174138F-2C7C-44D1-8154-4C3FC00BAE8A}" type="presParOf" srcId="{7EC3A38A-468B-4057-963B-65F658293C73}" destId="{8F259591-7CF9-4E9B-AF2E-C8DC3C8091CF}" srcOrd="1" destOrd="0" presId="urn:microsoft.com/office/officeart/2008/layout/NameandTitleOrganizationalChart"/>
    <dgm:cxn modelId="{4BBCB711-73E6-4A86-AF59-7297627BC169}" type="presParOf" srcId="{7EC3A38A-468B-4057-963B-65F658293C73}" destId="{FE164179-AB19-4577-BF5C-9A92812FD0BB}" srcOrd="2" destOrd="0" presId="urn:microsoft.com/office/officeart/2008/layout/NameandTitleOrganizationalChart"/>
    <dgm:cxn modelId="{0C5238E4-0446-4786-A184-32D2F12CF17E}" type="presParOf" srcId="{D2062815-1C48-443D-AEC7-E85663AB4E49}" destId="{289A3D6F-0979-4150-8B25-EA4CB5BA22B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FE9F2-7B2A-474D-B6D2-CEB692A5A533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E8BCCAF0-E733-4D3F-BDBD-EEBC0FD2B266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Organizations changes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72BAF-AA41-453E-A2F8-7AFE21082BCA}" type="parTrans" cxnId="{7581FB39-B993-487C-8058-F5380185BE8C}">
      <dgm:prSet/>
      <dgm:spPr/>
      <dgm:t>
        <a:bodyPr/>
        <a:lstStyle/>
        <a:p>
          <a:endParaRPr lang="ru-RU"/>
        </a:p>
      </dgm:t>
    </dgm:pt>
    <dgm:pt modelId="{F581C746-A350-406E-8716-117464B74C04}" type="sibTrans" cxnId="{7581FB39-B993-487C-8058-F5380185BE8C}">
      <dgm:prSet/>
      <dgm:spPr/>
      <dgm:t>
        <a:bodyPr/>
        <a:lstStyle/>
        <a:p>
          <a:endParaRPr lang="ru-RU"/>
        </a:p>
      </dgm:t>
    </dgm:pt>
    <dgm:pt modelId="{FDDC8D36-549B-47A0-9AC8-608B675EAC4E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Growth of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staff capacity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B2E980-2E1D-4BA4-9F7D-980AE71051CB}" type="parTrans" cxnId="{3B1CEA1E-EECA-4BD2-AED3-871F5C847B1C}">
      <dgm:prSet/>
      <dgm:spPr/>
      <dgm:t>
        <a:bodyPr/>
        <a:lstStyle/>
        <a:p>
          <a:endParaRPr lang="ru-RU"/>
        </a:p>
      </dgm:t>
    </dgm:pt>
    <dgm:pt modelId="{2A4A1B1E-8747-49F6-8DA6-C45DFE585185}" type="sibTrans" cxnId="{3B1CEA1E-EECA-4BD2-AED3-871F5C847B1C}">
      <dgm:prSet/>
      <dgm:spPr/>
      <dgm:t>
        <a:bodyPr/>
        <a:lstStyle/>
        <a:p>
          <a:endParaRPr lang="ru-RU"/>
        </a:p>
      </dgm:t>
    </dgm:pt>
    <dgm:pt modelId="{851CBF3C-7B8B-418F-8A6B-FB9D115A66B0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Updating of processes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1D43F-5880-432F-98EA-E63AF2A5EC8C}" type="parTrans" cxnId="{BBC6B26F-C6F4-4CFC-B8F8-FAF4EEC5AEF1}">
      <dgm:prSet/>
      <dgm:spPr/>
      <dgm:t>
        <a:bodyPr/>
        <a:lstStyle/>
        <a:p>
          <a:endParaRPr lang="ru-RU"/>
        </a:p>
      </dgm:t>
    </dgm:pt>
    <dgm:pt modelId="{30863AB8-8C8D-4B29-BA88-4F04475E6CA2}" type="sibTrans" cxnId="{BBC6B26F-C6F4-4CFC-B8F8-FAF4EEC5AEF1}">
      <dgm:prSet/>
      <dgm:spPr/>
      <dgm:t>
        <a:bodyPr/>
        <a:lstStyle/>
        <a:p>
          <a:endParaRPr lang="ru-RU"/>
        </a:p>
      </dgm:t>
    </dgm:pt>
    <dgm:pt modelId="{A529FFCF-C2C7-43FD-B662-D28EF8DDD3F5}" type="pres">
      <dgm:prSet presAssocID="{E68FE9F2-7B2A-474D-B6D2-CEB692A5A533}" presName="Name0" presStyleCnt="0">
        <dgm:presLayoutVars>
          <dgm:dir/>
          <dgm:animLvl val="lvl"/>
          <dgm:resizeHandles val="exact"/>
        </dgm:presLayoutVars>
      </dgm:prSet>
      <dgm:spPr/>
    </dgm:pt>
    <dgm:pt modelId="{CD306064-CA47-4552-A810-B166356115F5}" type="pres">
      <dgm:prSet presAssocID="{E8BCCAF0-E733-4D3F-BDBD-EEBC0FD2B266}" presName="parTxOnly" presStyleLbl="node1" presStyleIdx="0" presStyleCnt="3" custScaleY="56417" custLinFactY="-5947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B0C50-945D-40B4-870F-E2ED637C1E68}" type="pres">
      <dgm:prSet presAssocID="{F581C746-A350-406E-8716-117464B74C04}" presName="parTxOnlySpace" presStyleCnt="0"/>
      <dgm:spPr/>
    </dgm:pt>
    <dgm:pt modelId="{F13573AE-D503-4D8C-B1EC-CE7ADA5E3B7F}" type="pres">
      <dgm:prSet presAssocID="{FDDC8D36-549B-47A0-9AC8-608B675EAC4E}" presName="parTxOnly" presStyleLbl="node1" presStyleIdx="1" presStyleCnt="3" custScaleY="56417" custLinFactY="-5947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725C2-E4C7-40AA-9400-DC8340E0F840}" type="pres">
      <dgm:prSet presAssocID="{2A4A1B1E-8747-49F6-8DA6-C45DFE585185}" presName="parTxOnlySpace" presStyleCnt="0"/>
      <dgm:spPr/>
    </dgm:pt>
    <dgm:pt modelId="{B40A3601-0CA0-4BDD-BF5D-31DB1539E590}" type="pres">
      <dgm:prSet presAssocID="{851CBF3C-7B8B-418F-8A6B-FB9D115A66B0}" presName="parTxOnly" presStyleLbl="node1" presStyleIdx="2" presStyleCnt="3" custScaleY="56417" custLinFactY="-5947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BC0E1-6623-4E03-8D2A-D4FAF2F950ED}" type="presOf" srcId="{FDDC8D36-549B-47A0-9AC8-608B675EAC4E}" destId="{F13573AE-D503-4D8C-B1EC-CE7ADA5E3B7F}" srcOrd="0" destOrd="0" presId="urn:microsoft.com/office/officeart/2005/8/layout/chevron1"/>
    <dgm:cxn modelId="{6C7587F3-B780-40A6-B29F-6B90CA9A2006}" type="presOf" srcId="{851CBF3C-7B8B-418F-8A6B-FB9D115A66B0}" destId="{B40A3601-0CA0-4BDD-BF5D-31DB1539E590}" srcOrd="0" destOrd="0" presId="urn:microsoft.com/office/officeart/2005/8/layout/chevron1"/>
    <dgm:cxn modelId="{3B1CEA1E-EECA-4BD2-AED3-871F5C847B1C}" srcId="{E68FE9F2-7B2A-474D-B6D2-CEB692A5A533}" destId="{FDDC8D36-549B-47A0-9AC8-608B675EAC4E}" srcOrd="1" destOrd="0" parTransId="{1CB2E980-2E1D-4BA4-9F7D-980AE71051CB}" sibTransId="{2A4A1B1E-8747-49F6-8DA6-C45DFE585185}"/>
    <dgm:cxn modelId="{7581FB39-B993-487C-8058-F5380185BE8C}" srcId="{E68FE9F2-7B2A-474D-B6D2-CEB692A5A533}" destId="{E8BCCAF0-E733-4D3F-BDBD-EEBC0FD2B266}" srcOrd="0" destOrd="0" parTransId="{41372BAF-AA41-453E-A2F8-7AFE21082BCA}" sibTransId="{F581C746-A350-406E-8716-117464B74C04}"/>
    <dgm:cxn modelId="{04C2B705-7820-40E0-9C5E-B80452099A88}" type="presOf" srcId="{E8BCCAF0-E733-4D3F-BDBD-EEBC0FD2B266}" destId="{CD306064-CA47-4552-A810-B166356115F5}" srcOrd="0" destOrd="0" presId="urn:microsoft.com/office/officeart/2005/8/layout/chevron1"/>
    <dgm:cxn modelId="{BBC6B26F-C6F4-4CFC-B8F8-FAF4EEC5AEF1}" srcId="{E68FE9F2-7B2A-474D-B6D2-CEB692A5A533}" destId="{851CBF3C-7B8B-418F-8A6B-FB9D115A66B0}" srcOrd="2" destOrd="0" parTransId="{8061D43F-5880-432F-98EA-E63AF2A5EC8C}" sibTransId="{30863AB8-8C8D-4B29-BA88-4F04475E6CA2}"/>
    <dgm:cxn modelId="{1FC9546A-A0D8-4A96-9678-EB986C5CF1FA}" type="presOf" srcId="{E68FE9F2-7B2A-474D-B6D2-CEB692A5A533}" destId="{A529FFCF-C2C7-43FD-B662-D28EF8DDD3F5}" srcOrd="0" destOrd="0" presId="urn:microsoft.com/office/officeart/2005/8/layout/chevron1"/>
    <dgm:cxn modelId="{F032A7BC-40C9-497C-A33F-E2ED4961FFD5}" type="presParOf" srcId="{A529FFCF-C2C7-43FD-B662-D28EF8DDD3F5}" destId="{CD306064-CA47-4552-A810-B166356115F5}" srcOrd="0" destOrd="0" presId="urn:microsoft.com/office/officeart/2005/8/layout/chevron1"/>
    <dgm:cxn modelId="{40F57571-3828-4367-8930-681925BB1D1C}" type="presParOf" srcId="{A529FFCF-C2C7-43FD-B662-D28EF8DDD3F5}" destId="{492B0C50-945D-40B4-870F-E2ED637C1E68}" srcOrd="1" destOrd="0" presId="urn:microsoft.com/office/officeart/2005/8/layout/chevron1"/>
    <dgm:cxn modelId="{CA00D422-50C7-4605-82AA-B905537A4872}" type="presParOf" srcId="{A529FFCF-C2C7-43FD-B662-D28EF8DDD3F5}" destId="{F13573AE-D503-4D8C-B1EC-CE7ADA5E3B7F}" srcOrd="2" destOrd="0" presId="urn:microsoft.com/office/officeart/2005/8/layout/chevron1"/>
    <dgm:cxn modelId="{E9C5C953-FC9C-45C3-BC32-A16A62279846}" type="presParOf" srcId="{A529FFCF-C2C7-43FD-B662-D28EF8DDD3F5}" destId="{147725C2-E4C7-40AA-9400-DC8340E0F840}" srcOrd="3" destOrd="0" presId="urn:microsoft.com/office/officeart/2005/8/layout/chevron1"/>
    <dgm:cxn modelId="{C55BCCE5-E004-4170-BB7C-0F5B58E3E27D}" type="presParOf" srcId="{A529FFCF-C2C7-43FD-B662-D28EF8DDD3F5}" destId="{B40A3601-0CA0-4BDD-BF5D-31DB1539E5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F81EB-BCCD-476B-A40C-B45FF45FFE08}">
      <dsp:nvSpPr>
        <dsp:cNvPr id="0" name=""/>
        <dsp:cNvSpPr/>
      </dsp:nvSpPr>
      <dsp:spPr>
        <a:xfrm>
          <a:off x="4182812" y="1455097"/>
          <a:ext cx="2988627" cy="884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207"/>
              </a:lnTo>
              <a:lnTo>
                <a:pt x="2988627" y="615207"/>
              </a:lnTo>
              <a:lnTo>
                <a:pt x="2988627" y="884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1A3A6-614B-43E1-A6CF-61665AAE354C}">
      <dsp:nvSpPr>
        <dsp:cNvPr id="0" name=""/>
        <dsp:cNvSpPr/>
      </dsp:nvSpPr>
      <dsp:spPr>
        <a:xfrm>
          <a:off x="4061233" y="1455097"/>
          <a:ext cx="91440" cy="884178"/>
        </a:xfrm>
        <a:custGeom>
          <a:avLst/>
          <a:gdLst/>
          <a:ahLst/>
          <a:cxnLst/>
          <a:rect l="0" t="0" r="0" b="0"/>
          <a:pathLst>
            <a:path>
              <a:moveTo>
                <a:pt x="121579" y="0"/>
              </a:moveTo>
              <a:lnTo>
                <a:pt x="121579" y="615207"/>
              </a:lnTo>
              <a:lnTo>
                <a:pt x="45720" y="615207"/>
              </a:lnTo>
              <a:lnTo>
                <a:pt x="45720" y="884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52818-7969-409E-957B-8A95332E2113}">
      <dsp:nvSpPr>
        <dsp:cNvPr id="0" name=""/>
        <dsp:cNvSpPr/>
      </dsp:nvSpPr>
      <dsp:spPr>
        <a:xfrm>
          <a:off x="1197469" y="1455097"/>
          <a:ext cx="2985343" cy="884178"/>
        </a:xfrm>
        <a:custGeom>
          <a:avLst/>
          <a:gdLst/>
          <a:ahLst/>
          <a:cxnLst/>
          <a:rect l="0" t="0" r="0" b="0"/>
          <a:pathLst>
            <a:path>
              <a:moveTo>
                <a:pt x="2985343" y="0"/>
              </a:moveTo>
              <a:lnTo>
                <a:pt x="2985343" y="615207"/>
              </a:lnTo>
              <a:lnTo>
                <a:pt x="0" y="615207"/>
              </a:lnTo>
              <a:lnTo>
                <a:pt x="0" y="884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051F8-F94E-42E9-8813-B375F4854FAC}">
      <dsp:nvSpPr>
        <dsp:cNvPr id="0" name=""/>
        <dsp:cNvSpPr/>
      </dsp:nvSpPr>
      <dsp:spPr>
        <a:xfrm>
          <a:off x="3069611" y="507158"/>
          <a:ext cx="2226403" cy="94793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335" tIns="13335" rIns="13335" bIns="162663" numCol="1" spcCol="1270" anchor="t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1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0" i="0" u="none" strike="noStrike" kern="1200" cap="none" normalizeH="0" baseline="0" noProof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Ministry</a:t>
          </a:r>
          <a:endParaRPr kumimoji="0" lang="ru-RU" altLang="ru-RU" sz="1800" b="0" i="0" u="none" strike="noStrike" kern="1200" cap="none" normalizeH="0" baseline="0" noProof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9611" y="507158"/>
        <a:ext cx="2226403" cy="947938"/>
      </dsp:txXfrm>
    </dsp:sp>
    <dsp:sp modelId="{D16C70B2-AD8B-4F3F-8948-1A6C7CBDD276}">
      <dsp:nvSpPr>
        <dsp:cNvPr id="0" name=""/>
        <dsp:cNvSpPr/>
      </dsp:nvSpPr>
      <dsp:spPr>
        <a:xfrm>
          <a:off x="3307491" y="1281758"/>
          <a:ext cx="2282486" cy="51957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Policy Formation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7491" y="1281758"/>
        <a:ext cx="2282486" cy="519575"/>
      </dsp:txXfrm>
    </dsp:sp>
    <dsp:sp modelId="{028146CA-33CD-4426-A223-6D547BE351DF}">
      <dsp:nvSpPr>
        <dsp:cNvPr id="0" name=""/>
        <dsp:cNvSpPr/>
      </dsp:nvSpPr>
      <dsp:spPr>
        <a:xfrm>
          <a:off x="84267" y="2339275"/>
          <a:ext cx="2226403" cy="11527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335" tIns="13335" rIns="13335" bIns="162663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1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Public Service</a:t>
          </a:r>
          <a:endParaRPr kumimoji="0" lang="uk-UA" altLang="ru-RU" sz="18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21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267" y="2339275"/>
        <a:ext cx="2226403" cy="1152732"/>
      </dsp:txXfrm>
    </dsp:sp>
    <dsp:sp modelId="{BC4E851A-C28D-406F-869B-6B351B012E78}">
      <dsp:nvSpPr>
        <dsp:cNvPr id="0" name=""/>
        <dsp:cNvSpPr/>
      </dsp:nvSpPr>
      <dsp:spPr>
        <a:xfrm>
          <a:off x="529548" y="3147482"/>
          <a:ext cx="2003762" cy="56096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 Delivery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548" y="3147482"/>
        <a:ext cx="2003762" cy="560969"/>
      </dsp:txXfrm>
    </dsp:sp>
    <dsp:sp modelId="{88960045-4E3D-4B7F-92CB-943A487AC90E}">
      <dsp:nvSpPr>
        <dsp:cNvPr id="0" name=""/>
        <dsp:cNvSpPr/>
      </dsp:nvSpPr>
      <dsp:spPr>
        <a:xfrm>
          <a:off x="2993752" y="2339275"/>
          <a:ext cx="2226403" cy="11527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62663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State Agency</a:t>
          </a:r>
          <a:endParaRPr kumimoji="0" lang="uk-UA" altLang="ru-RU" sz="18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3752" y="2339275"/>
        <a:ext cx="2226403" cy="1152732"/>
      </dsp:txXfrm>
    </dsp:sp>
    <dsp:sp modelId="{FE082F2C-7AE0-467C-B112-909CA338FB0C}">
      <dsp:nvSpPr>
        <dsp:cNvPr id="0" name=""/>
        <dsp:cNvSpPr/>
      </dsp:nvSpPr>
      <dsp:spPr>
        <a:xfrm>
          <a:off x="3495334" y="3291272"/>
          <a:ext cx="2003762" cy="50206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Objects </a:t>
          </a:r>
          <a:r>
            <a:rPr lang="en-US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managemant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5334" y="3291272"/>
        <a:ext cx="2003762" cy="502061"/>
      </dsp:txXfrm>
    </dsp:sp>
    <dsp:sp modelId="{B4371EDB-61CB-4628-9868-E69BF02AAB0E}">
      <dsp:nvSpPr>
        <dsp:cNvPr id="0" name=""/>
        <dsp:cNvSpPr/>
      </dsp:nvSpPr>
      <dsp:spPr>
        <a:xfrm>
          <a:off x="6058238" y="2339275"/>
          <a:ext cx="2226403" cy="11527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62663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8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State inspection</a:t>
          </a:r>
          <a:endParaRPr kumimoji="0" lang="uk-UA" altLang="ru-RU" sz="18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8238" y="2339275"/>
        <a:ext cx="2226403" cy="1152732"/>
      </dsp:txXfrm>
    </dsp:sp>
    <dsp:sp modelId="{4E0106A6-E9A8-4806-94E6-55B4941D31DB}">
      <dsp:nvSpPr>
        <dsp:cNvPr id="0" name=""/>
        <dsp:cNvSpPr/>
      </dsp:nvSpPr>
      <dsp:spPr>
        <a:xfrm>
          <a:off x="6503519" y="3143986"/>
          <a:ext cx="2003762" cy="56796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Control functions 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3519" y="3143986"/>
        <a:ext cx="2003762" cy="567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06064-CA47-4552-A810-B166356115F5}">
      <dsp:nvSpPr>
        <dsp:cNvPr id="0" name=""/>
        <dsp:cNvSpPr/>
      </dsp:nvSpPr>
      <dsp:spPr>
        <a:xfrm>
          <a:off x="2589" y="0"/>
          <a:ext cx="3155007" cy="7119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Organizations changes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581" y="0"/>
        <a:ext cx="2443023" cy="711984"/>
      </dsp:txXfrm>
    </dsp:sp>
    <dsp:sp modelId="{F13573AE-D503-4D8C-B1EC-CE7ADA5E3B7F}">
      <dsp:nvSpPr>
        <dsp:cNvPr id="0" name=""/>
        <dsp:cNvSpPr/>
      </dsp:nvSpPr>
      <dsp:spPr>
        <a:xfrm>
          <a:off x="2842096" y="0"/>
          <a:ext cx="3155007" cy="7119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Growth of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staff capacity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088" y="0"/>
        <a:ext cx="2443023" cy="711984"/>
      </dsp:txXfrm>
    </dsp:sp>
    <dsp:sp modelId="{B40A3601-0CA0-4BDD-BF5D-31DB1539E590}">
      <dsp:nvSpPr>
        <dsp:cNvPr id="0" name=""/>
        <dsp:cNvSpPr/>
      </dsp:nvSpPr>
      <dsp:spPr>
        <a:xfrm>
          <a:off x="5681602" y="0"/>
          <a:ext cx="3155007" cy="7119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Updating of processes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37594" y="0"/>
        <a:ext cx="2443023" cy="71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55E17-3515-4FE3-B9BD-27227C92BC10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65C1-33C4-45CD-9BA8-77BFADA49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1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CC288-19DE-4E24-A2BD-AD09451BBBA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E079-B1E9-495D-A643-D00C9A027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1E079-B1E9-495D-A643-D00C9A027F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5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1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1F73-FF43-4CDE-9C3C-15DE24ADA5F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hyperlink" Target="http://www.center.gov.u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ds.gov.ua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jpeg"/><Relationship Id="rId7" Type="http://schemas.openxmlformats.org/officeDocument/2006/relationships/diagramData" Target="../diagrams/data1.xml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jpe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0489" y="10929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charset="0"/>
              </a:rPr>
              <a:t>National Agency of </a:t>
            </a:r>
            <a:r>
              <a:rPr lang="en-US" altLang="ru-RU" dirty="0" smtClean="0">
                <a:solidFill>
                  <a:srgbClr val="FFFF00"/>
                </a:solidFill>
                <a:latin typeface="Arial" charset="0"/>
              </a:rPr>
              <a:t>Ukraine</a:t>
            </a:r>
            <a:endParaRPr lang="ru-RU" altLang="ru-RU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on Civil Service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17867" y="2016948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Functional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Analysis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of Public Institutions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295400" y="4092575"/>
            <a:ext cx="7391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 err="1" smtClean="0">
                <a:latin typeface="Arial" charset="0"/>
                <a:ea typeface="+mn-ea"/>
                <a:cs typeface="Arial" charset="0"/>
              </a:rPr>
              <a:t>Kyrylo</a:t>
            </a:r>
            <a:r>
              <a:rPr lang="ru-RU" sz="1800" b="1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1800" b="1" dirty="0" smtClean="0">
                <a:latin typeface="Arial" charset="0"/>
                <a:ea typeface="+mn-ea"/>
                <a:cs typeface="Arial" charset="0"/>
              </a:rPr>
              <a:t>YURCHENKO</a:t>
            </a:r>
            <a:endParaRPr lang="ru-RU" sz="1800" b="1" dirty="0" smtClean="0">
              <a:latin typeface="Arial" charset="0"/>
              <a:ea typeface="+mn-ea"/>
              <a:cs typeface="Arial" charset="0"/>
            </a:endParaRPr>
          </a:p>
          <a:p>
            <a:pPr algn="r"/>
            <a:r>
              <a:rPr lang="en-US" altLang="ru-RU" sz="1600" dirty="0">
                <a:latin typeface="Arial" charset="0"/>
                <a:ea typeface="+mn-ea"/>
                <a:cs typeface="Arial" charset="0"/>
              </a:rPr>
              <a:t>Center for Adaptation of the Civil </a:t>
            </a:r>
            <a:r>
              <a:rPr lang="en-US" altLang="ru-RU" sz="1600" dirty="0" smtClean="0">
                <a:latin typeface="Arial" charset="0"/>
                <a:ea typeface="+mn-ea"/>
                <a:cs typeface="Arial" charset="0"/>
              </a:rPr>
              <a:t>Service</a:t>
            </a:r>
          </a:p>
          <a:p>
            <a:pPr algn="r"/>
            <a:r>
              <a:rPr lang="en-US" altLang="ru-RU" sz="16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altLang="ru-RU" sz="1600" dirty="0">
                <a:latin typeface="Arial" charset="0"/>
                <a:ea typeface="+mn-ea"/>
                <a:cs typeface="Arial" charset="0"/>
              </a:rPr>
              <a:t>to the Standards of the European Union</a:t>
            </a:r>
            <a:endParaRPr lang="ru-RU" sz="1600" dirty="0"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04800" y="3352800"/>
            <a:ext cx="6192837" cy="0"/>
          </a:xfrm>
          <a:prstGeom prst="line">
            <a:avLst/>
          </a:prstGeom>
          <a:ln w="34925">
            <a:solidFill>
              <a:srgbClr val="1B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17867" y="3429000"/>
            <a:ext cx="54471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In the Framework of the </a:t>
            </a:r>
          </a:p>
          <a:p>
            <a:r>
              <a:rPr lang="en-US" sz="32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Public Administration Reform</a:t>
            </a:r>
          </a:p>
        </p:txBody>
      </p:sp>
      <p:pic>
        <p:nvPicPr>
          <p:cNvPr id="31" name="Picture 2" descr="https://www.agapefororphans.org/images/stories/ukra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8" y="5241519"/>
            <a:ext cx="184083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50" y="6096000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Tbilisi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 April 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7" descr="C:\Users\Ivan.roschin.CENTER\Desktop\Безимени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5"/>
          <a:stretch>
            <a:fillRect/>
          </a:stretch>
        </p:blipFill>
        <p:spPr bwMode="auto">
          <a:xfrm>
            <a:off x="3867150" y="4631919"/>
            <a:ext cx="590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altLang="ru-RU" sz="2400" dirty="0" smtClean="0">
                <a:solidFill>
                  <a:schemeClr val="tx2"/>
                </a:solidFill>
                <a:latin typeface="Arial" charset="0"/>
              </a:rPr>
              <a:t>9</a:t>
            </a:r>
            <a:endParaRPr lang="uk-UA" altLang="ru-RU" sz="2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6199" y="1219200"/>
            <a:ext cx="2555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sz="2400" dirty="0">
                <a:solidFill>
                  <a:srgbClr val="FF6600"/>
                </a:solidFill>
                <a:latin typeface="Arial" charset="0"/>
              </a:rPr>
              <a:t>Public Administration Reform </a:t>
            </a:r>
            <a:r>
              <a:rPr lang="en-US" sz="2400" dirty="0" smtClean="0">
                <a:solidFill>
                  <a:srgbClr val="FF6600"/>
                </a:solidFill>
                <a:latin typeface="Arial" charset="0"/>
              </a:rPr>
              <a:t>for 2016-2020</a:t>
            </a:r>
            <a:r>
              <a:rPr lang="en-US" sz="2400" dirty="0">
                <a:solidFill>
                  <a:srgbClr val="FF6600"/>
                </a:solidFill>
                <a:latin typeface="Arial" charset="0"/>
              </a:rPr>
              <a:t>: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90801" y="111581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charset="0"/>
              </a:rPr>
              <a:t>National Agency of Ukraine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on Civil Service</a:t>
            </a:r>
          </a:p>
        </p:txBody>
      </p:sp>
      <p:pic>
        <p:nvPicPr>
          <p:cNvPr id="21" name="Picture 3" descr="C:\Users\ivan.roschin.CENTER\Desktop\jeffektivnoe-upravlenie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72000"/>
            <a:ext cx="2857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3132137" y="1241425"/>
            <a:ext cx="560865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altLang="ru-RU" sz="2400" dirty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</a:t>
            </a: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ru-RU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2016-2018</a:t>
            </a: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2400" dirty="0">
              <a:solidFill>
                <a:srgbClr val="1B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1353" y="2074863"/>
            <a:ext cx="5569924" cy="3411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8000" rIns="18000" bIns="18000"/>
          <a:lstStyle/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mission of ministries and general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directorates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Updating the list of policies for which the ministry 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Forming the list of functions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Directorates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Rationalization of the distribution of functions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inside the ministry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Cleansing of duplicate, redundant,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nonrelevant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functions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Preparation of proposals for a new structure of the ministry apparatus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3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ru-RU" altLang="ru-RU" sz="2400" dirty="0" smtClean="0">
                <a:solidFill>
                  <a:schemeClr val="tx2"/>
                </a:solidFill>
                <a:latin typeface="Arial" charset="0"/>
              </a:rPr>
              <a:t>10</a:t>
            </a:r>
            <a:endParaRPr lang="uk-UA" altLang="ru-RU" sz="2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6199" y="1219200"/>
            <a:ext cx="2555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sz="2400" dirty="0">
                <a:solidFill>
                  <a:srgbClr val="FF6600"/>
                </a:solidFill>
                <a:latin typeface="Arial" charset="0"/>
              </a:rPr>
              <a:t>Public Administration Reform </a:t>
            </a:r>
            <a:r>
              <a:rPr lang="en-US" sz="2400" dirty="0" smtClean="0">
                <a:solidFill>
                  <a:srgbClr val="FF6600"/>
                </a:solidFill>
                <a:latin typeface="Arial" charset="0"/>
              </a:rPr>
              <a:t>for 2016-2020</a:t>
            </a:r>
            <a:r>
              <a:rPr lang="en-US" sz="2400" dirty="0">
                <a:solidFill>
                  <a:srgbClr val="FF6600"/>
                </a:solidFill>
                <a:latin typeface="Arial" charset="0"/>
              </a:rPr>
              <a:t>:</a:t>
            </a:r>
            <a:r>
              <a:rPr lang="ru-RU" altLang="ru-RU" sz="2400" dirty="0" smtClean="0">
                <a:solidFill>
                  <a:srgbClr val="FF6600"/>
                </a:solidFill>
                <a:latin typeface="Arial" charset="0"/>
              </a:rPr>
              <a:t>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charset="0"/>
              </a:rPr>
              <a:t>National Agency of Ukraine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on Civil Service</a:t>
            </a:r>
          </a:p>
        </p:txBody>
      </p:sp>
      <p:pic>
        <p:nvPicPr>
          <p:cNvPr id="21" name="Picture 3" descr="C:\Users\ivan.roschin.CENTER\Desktop\jeffektivnoe-upravlenie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72000"/>
            <a:ext cx="2857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3132137" y="1241425"/>
            <a:ext cx="560865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Analysis </a:t>
            </a:r>
            <a:r>
              <a:rPr lang="ru-RU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</a:t>
            </a: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2400" dirty="0">
              <a:solidFill>
                <a:srgbClr val="1B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2956560" y="2091097"/>
            <a:ext cx="560865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ru-RU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ru-RU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2016-2018</a:t>
            </a:r>
            <a:endParaRPr lang="ru-RU" altLang="ru-RU" sz="2400" dirty="0">
              <a:solidFill>
                <a:srgbClr val="1B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7"/>
          <p:cNvSpPr>
            <a:spLocks noChangeArrowheads="1"/>
          </p:cNvSpPr>
          <p:nvPr/>
        </p:nvSpPr>
        <p:spPr bwMode="auto">
          <a:xfrm>
            <a:off x="3001941" y="3505200"/>
            <a:ext cx="560865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ru-RU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ru-RU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2018-2020</a:t>
            </a:r>
            <a:endParaRPr lang="ru-RU" altLang="ru-RU" sz="2400" dirty="0">
              <a:solidFill>
                <a:srgbClr val="1B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17"/>
          <p:cNvSpPr>
            <a:spLocks noChangeArrowheads="1"/>
          </p:cNvSpPr>
          <p:nvPr/>
        </p:nvSpPr>
        <p:spPr bwMode="auto">
          <a:xfrm>
            <a:off x="3429000" y="2601926"/>
            <a:ext cx="53117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ru-RU" altLang="ru-RU" sz="1600" dirty="0" smtClean="0">
                <a:latin typeface="Arial" charset="0"/>
              </a:rPr>
              <a:t>9 </a:t>
            </a:r>
            <a:r>
              <a:rPr lang="en-US" altLang="ru-RU" sz="1600" dirty="0" smtClean="0">
                <a:latin typeface="Arial" charset="0"/>
              </a:rPr>
              <a:t>ministries</a:t>
            </a:r>
            <a:r>
              <a:rPr lang="ru-RU" altLang="ru-RU" sz="1600" dirty="0" smtClean="0">
                <a:latin typeface="Arial" charset="0"/>
              </a:rPr>
              <a:t> + </a:t>
            </a:r>
            <a:r>
              <a:rPr lang="en-US" altLang="ru-RU" sz="1600" dirty="0" smtClean="0">
                <a:latin typeface="Arial" charset="0"/>
              </a:rPr>
              <a:t>Secretariat of the 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en-US" altLang="ru-RU" sz="1600" dirty="0" smtClean="0">
                <a:latin typeface="Arial" charset="0"/>
              </a:rPr>
              <a:t>Cabinet of 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en-US" altLang="ru-RU" sz="1600" dirty="0" smtClean="0">
                <a:latin typeface="Arial" charset="0"/>
              </a:rPr>
              <a:t>Ministers</a:t>
            </a:r>
            <a:r>
              <a:rPr lang="ru-RU" altLang="ru-RU" sz="1600" dirty="0" smtClean="0">
                <a:latin typeface="Arial" charset="0"/>
              </a:rPr>
              <a:t> </a:t>
            </a:r>
            <a:r>
              <a:rPr lang="en-US" altLang="ru-RU" sz="1600" dirty="0" smtClean="0">
                <a:latin typeface="Arial" charset="0"/>
              </a:rPr>
              <a:t>of Ukraine</a:t>
            </a:r>
            <a:endParaRPr lang="ru-RU" altLang="ru-RU" sz="1600" dirty="0">
              <a:solidFill>
                <a:srgbClr val="1B2781"/>
              </a:solidFill>
              <a:latin typeface="Arial" charset="0"/>
            </a:endParaRPr>
          </a:p>
        </p:txBody>
      </p:sp>
      <p:sp>
        <p:nvSpPr>
          <p:cNvPr id="27" name="Прямоугольник 17"/>
          <p:cNvSpPr>
            <a:spLocks noChangeArrowheads="1"/>
          </p:cNvSpPr>
          <p:nvPr/>
        </p:nvSpPr>
        <p:spPr bwMode="auto">
          <a:xfrm>
            <a:off x="3429000" y="4304234"/>
            <a:ext cx="531179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1600" dirty="0">
                <a:latin typeface="Arial" charset="0"/>
              </a:rPr>
              <a:t>all other ministries</a:t>
            </a:r>
            <a:endParaRPr lang="ru-RU" altLang="ru-RU" sz="1600" dirty="0">
              <a:solidFill>
                <a:srgbClr val="1B278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ru-RU" alt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6199" y="1219200"/>
            <a:ext cx="2555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Administration Reform </a:t>
            </a:r>
            <a:r>
              <a:rPr lang="en-US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2016-2020</a:t>
            </a:r>
            <a:r>
              <a:rPr 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3132138" y="1143000"/>
            <a:ext cx="47926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altLang="ru-RU" sz="2400" dirty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Ministry</a:t>
            </a:r>
            <a:r>
              <a:rPr lang="ru-RU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ru-RU" altLang="ru-RU" sz="2400" dirty="0">
              <a:solidFill>
                <a:srgbClr val="1B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705100" y="1752447"/>
            <a:ext cx="6226238" cy="4606859"/>
            <a:chOff x="2810086" y="1414529"/>
            <a:chExt cx="6226238" cy="4606859"/>
          </a:xfrm>
        </p:grpSpPr>
        <p:cxnSp>
          <p:nvCxnSpPr>
            <p:cNvPr id="80" name="Соединительная линия уступом 79"/>
            <p:cNvCxnSpPr>
              <a:stCxn id="61" idx="1"/>
              <a:endCxn id="75" idx="0"/>
            </p:cNvCxnSpPr>
            <p:nvPr/>
          </p:nvCxnSpPr>
          <p:spPr>
            <a:xfrm rot="10800000" flipV="1">
              <a:off x="5998349" y="1972634"/>
              <a:ext cx="402452" cy="1289779"/>
            </a:xfrm>
            <a:prstGeom prst="bentConnector2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Соединительная линия уступом 77"/>
            <p:cNvCxnSpPr>
              <a:stCxn id="34" idx="3"/>
              <a:endCxn id="76" idx="0"/>
            </p:cNvCxnSpPr>
            <p:nvPr/>
          </p:nvCxnSpPr>
          <p:spPr>
            <a:xfrm>
              <a:off x="4114752" y="2048936"/>
              <a:ext cx="598099" cy="1213478"/>
            </a:xfrm>
            <a:prstGeom prst="bentConnector2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"/>
            <p:cNvGrpSpPr>
              <a:grpSpLocks noChangeAspect="1"/>
            </p:cNvGrpSpPr>
            <p:nvPr/>
          </p:nvGrpSpPr>
          <p:grpSpPr bwMode="auto">
            <a:xfrm>
              <a:off x="2810086" y="1414529"/>
              <a:ext cx="6226238" cy="4606859"/>
              <a:chOff x="987" y="1858"/>
              <a:chExt cx="14293" cy="10573"/>
            </a:xfrm>
          </p:grpSpPr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5556" y="1858"/>
                <a:ext cx="2578" cy="5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Minister</a:t>
                </a:r>
                <a:endParaRPr lang="ru-RU" altLang="ru-RU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1361" y="2733"/>
                <a:ext cx="2621" cy="11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Deputy Minister</a:t>
                </a:r>
                <a:endPara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26"/>
              <p:cNvSpPr txBox="1">
                <a:spLocks noChangeArrowheads="1"/>
              </p:cNvSpPr>
              <p:nvPr/>
            </p:nvSpPr>
            <p:spPr bwMode="auto">
              <a:xfrm>
                <a:off x="3909" y="4942"/>
                <a:ext cx="5941" cy="8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alt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itchFamily="34" charset="0"/>
                  </a:rPr>
                  <a:t>State Secretary</a:t>
                </a:r>
                <a:endParaRPr lang="ru-RU" alt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1008" y="6110"/>
                <a:ext cx="2697" cy="229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9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Department of Strategic Planning, Policy Coordination and European Integration</a:t>
                </a:r>
                <a:endParaRPr lang="ru-RU" altLang="ru-RU" sz="1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 Box 24"/>
              <p:cNvSpPr txBox="1">
                <a:spLocks noChangeArrowheads="1"/>
              </p:cNvSpPr>
              <p:nvPr/>
            </p:nvSpPr>
            <p:spPr bwMode="auto">
              <a:xfrm>
                <a:off x="10032" y="6099"/>
                <a:ext cx="5131" cy="6332"/>
              </a:xfrm>
              <a:prstGeom prst="rect">
                <a:avLst/>
              </a:prstGeom>
              <a:ln w="3175">
                <a:prstDash val="lgDash"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Secretariat of the ministry</a:t>
                </a:r>
                <a:endPara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lang="en-US" altLang="ru-RU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r>
                  <a:rPr lang="en-US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Ensuring </a:t>
                </a:r>
                <a:r>
                  <a:rPr lang="en-US" alt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work of the ministry</a:t>
                </a:r>
                <a:endParaRPr lang="ru-RU" altLang="ru-RU" sz="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23"/>
              <p:cNvSpPr>
                <a:spLocks noChangeShapeType="1"/>
              </p:cNvSpPr>
              <p:nvPr/>
            </p:nvSpPr>
            <p:spPr bwMode="auto">
              <a:xfrm>
                <a:off x="987" y="4768"/>
                <a:ext cx="142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22"/>
              <p:cNvSpPr txBox="1">
                <a:spLocks noChangeArrowheads="1"/>
              </p:cNvSpPr>
              <p:nvPr/>
            </p:nvSpPr>
            <p:spPr bwMode="auto">
              <a:xfrm>
                <a:off x="10207" y="4073"/>
                <a:ext cx="4373" cy="1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Policy</a:t>
                </a:r>
                <a:endParaRPr lang="ru-RU" altLang="ru-RU" sz="11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ru-RU" sz="11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Civil Service</a:t>
                </a:r>
                <a:r>
                  <a:rPr lang="ru-RU" altLang="ru-RU" sz="11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altLang="ru-RU" sz="11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ru-RU" sz="105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professional activity</a:t>
                </a:r>
                <a:r>
                  <a:rPr lang="ru-RU" altLang="ru-RU" sz="8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alt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AutoShape 21"/>
              <p:cNvSpPr>
                <a:spLocks noChangeArrowheads="1"/>
              </p:cNvSpPr>
              <p:nvPr/>
            </p:nvSpPr>
            <p:spPr bwMode="auto">
              <a:xfrm>
                <a:off x="14488" y="4140"/>
                <a:ext cx="792" cy="418"/>
              </a:xfrm>
              <a:prstGeom prst="upArrow">
                <a:avLst>
                  <a:gd name="adj1" fmla="val 50000"/>
                  <a:gd name="adj2" fmla="val 5119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 Box 6"/>
              <p:cNvSpPr txBox="1">
                <a:spLocks noChangeArrowheads="1"/>
              </p:cNvSpPr>
              <p:nvPr/>
            </p:nvSpPr>
            <p:spPr bwMode="auto">
              <a:xfrm>
                <a:off x="4005" y="7531"/>
                <a:ext cx="2700" cy="11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Expert group</a:t>
                </a:r>
                <a:r>
                  <a:rPr lang="ru-RU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:endParaRPr lang="ru-RU" alt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 Box 6"/>
              <p:cNvSpPr txBox="1">
                <a:spLocks noChangeArrowheads="1"/>
              </p:cNvSpPr>
              <p:nvPr/>
            </p:nvSpPr>
            <p:spPr bwMode="auto">
              <a:xfrm>
                <a:off x="4005" y="8930"/>
                <a:ext cx="2700" cy="11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Expert group </a:t>
                </a:r>
                <a:r>
                  <a:rPr lang="ru-RU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alt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 Box 6"/>
              <p:cNvSpPr txBox="1">
                <a:spLocks noChangeArrowheads="1"/>
              </p:cNvSpPr>
              <p:nvPr/>
            </p:nvSpPr>
            <p:spPr bwMode="auto">
              <a:xfrm>
                <a:off x="6956" y="7531"/>
                <a:ext cx="2700" cy="11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Expert group </a:t>
                </a:r>
                <a:r>
                  <a:rPr lang="ru-RU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 Box 6"/>
              <p:cNvSpPr txBox="1">
                <a:spLocks noChangeArrowheads="1"/>
              </p:cNvSpPr>
              <p:nvPr/>
            </p:nvSpPr>
            <p:spPr bwMode="auto">
              <a:xfrm>
                <a:off x="6956" y="8930"/>
                <a:ext cx="2700" cy="11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Expert group </a:t>
                </a:r>
                <a:r>
                  <a:rPr lang="ru-RU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alt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6956" y="6099"/>
                <a:ext cx="2700" cy="11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Directorate General </a:t>
                </a:r>
                <a:r>
                  <a:rPr lang="ru-RU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endParaRPr lang="ru-RU" alt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4005" y="6099"/>
                <a:ext cx="2700" cy="11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Directorate General </a:t>
                </a:r>
                <a:r>
                  <a:rPr lang="ru-RU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alt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auto">
              <a:xfrm>
                <a:off x="10475" y="7246"/>
                <a:ext cx="4409" cy="11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Human resource management </a:t>
                </a:r>
                <a:endParaRPr lang="ru-RU" alt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 Box 6"/>
              <p:cNvSpPr txBox="1">
                <a:spLocks noChangeArrowheads="1"/>
              </p:cNvSpPr>
              <p:nvPr/>
            </p:nvSpPr>
            <p:spPr bwMode="auto">
              <a:xfrm>
                <a:off x="10454" y="8531"/>
                <a:ext cx="4409" cy="11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alt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flow</a:t>
                </a:r>
                <a:endParaRPr lang="ru-RU" alt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 Box 6"/>
              <p:cNvSpPr txBox="1">
                <a:spLocks noChangeArrowheads="1"/>
              </p:cNvSpPr>
              <p:nvPr/>
            </p:nvSpPr>
            <p:spPr bwMode="auto">
              <a:xfrm>
                <a:off x="10531" y="9932"/>
                <a:ext cx="4409" cy="11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Legal service</a:t>
                </a:r>
                <a:endParaRPr lang="ru-RU" alt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AutoShape 21"/>
              <p:cNvSpPr>
                <a:spLocks noChangeArrowheads="1"/>
              </p:cNvSpPr>
              <p:nvPr/>
            </p:nvSpPr>
            <p:spPr bwMode="auto">
              <a:xfrm rot="10800000">
                <a:off x="14488" y="4928"/>
                <a:ext cx="792" cy="418"/>
              </a:xfrm>
              <a:prstGeom prst="upArrow">
                <a:avLst>
                  <a:gd name="adj1" fmla="val 50000"/>
                  <a:gd name="adj2" fmla="val 5119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Соединительная линия уступом 2"/>
            <p:cNvCxnSpPr>
              <a:stCxn id="27" idx="1"/>
              <a:endCxn id="34" idx="0"/>
            </p:cNvCxnSpPr>
            <p:nvPr/>
          </p:nvCxnSpPr>
          <p:spPr>
            <a:xfrm rot="10800000" flipV="1">
              <a:off x="3543879" y="1543937"/>
              <a:ext cx="1256530" cy="25184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Соединительная линия уступом 4"/>
            <p:cNvCxnSpPr>
              <a:stCxn id="27" idx="3"/>
              <a:endCxn id="61" idx="0"/>
            </p:cNvCxnSpPr>
            <p:nvPr/>
          </p:nvCxnSpPr>
          <p:spPr>
            <a:xfrm>
              <a:off x="5923423" y="1543938"/>
              <a:ext cx="1069144" cy="17554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27"/>
            <p:cNvSpPr txBox="1">
              <a:spLocks noChangeArrowheads="1"/>
            </p:cNvSpPr>
            <p:nvPr/>
          </p:nvSpPr>
          <p:spPr bwMode="auto">
            <a:xfrm>
              <a:off x="6400801" y="1719482"/>
              <a:ext cx="1183532" cy="50630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Deputy Minister</a:t>
              </a:r>
              <a:endParaRPr lang="en-US" alt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Прямая соединительная линия 7"/>
            <p:cNvCxnSpPr>
              <a:stCxn id="27" idx="2"/>
              <a:endCxn id="35" idx="0"/>
            </p:cNvCxnSpPr>
            <p:nvPr/>
          </p:nvCxnSpPr>
          <p:spPr>
            <a:xfrm>
              <a:off x="5361916" y="1673346"/>
              <a:ext cx="15029" cy="10849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2" descr="C:\Users\ivan.roschin\Desktop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0"/>
          <a:stretch>
            <a:fillRect/>
          </a:stretch>
        </p:blipFill>
        <p:spPr bwMode="auto">
          <a:xfrm>
            <a:off x="107950" y="4445000"/>
            <a:ext cx="25971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ru-RU" alt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6199" y="1219200"/>
            <a:ext cx="2555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Administration Reform </a:t>
            </a:r>
            <a:r>
              <a:rPr lang="en-US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2016-2020</a:t>
            </a:r>
            <a:r>
              <a:rPr 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</a:p>
        </p:txBody>
      </p:sp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3124200" y="1452670"/>
            <a:ext cx="54102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Map of the ministries optimization </a:t>
            </a:r>
            <a:endParaRPr lang="ru-RU" altLang="ru-RU" sz="2400" dirty="0">
              <a:solidFill>
                <a:srgbClr val="1B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4561800"/>
              </p:ext>
            </p:extLst>
          </p:nvPr>
        </p:nvGraphicFramePr>
        <p:xfrm>
          <a:off x="304800" y="2762326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9888" y="3657601"/>
            <a:ext cx="2906712" cy="2743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Directorates General have been established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Unified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units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strategic planning, policy coordination,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eurointegration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have been established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New provisions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have been developed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76600" y="3657601"/>
            <a:ext cx="2906712" cy="2743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90000"/>
              </a:lnSpc>
              <a:buClr>
                <a:srgbClr val="FF9966"/>
              </a:buClr>
              <a:buSzPct val="150000"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Competitions</a:t>
            </a:r>
          </a:p>
          <a:p>
            <a:pPr marL="285750" lvl="1" indent="-285750">
              <a:lnSpc>
                <a:spcPct val="90000"/>
              </a:lnSpc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new job profiles have been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created</a:t>
            </a:r>
          </a:p>
          <a:p>
            <a:pPr marL="285750" lvl="1" indent="-285750">
              <a:lnSpc>
                <a:spcPct val="90000"/>
              </a:lnSpc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competition procedure has been updated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Involvement of the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external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HR</a:t>
            </a:r>
          </a:p>
          <a:p>
            <a:pPr marL="0" lvl="1">
              <a:lnSpc>
                <a:spcPct val="90000"/>
              </a:lnSpc>
              <a:buClr>
                <a:srgbClr val="FF9966"/>
              </a:buClr>
              <a:buSzPct val="150000"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Salary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competitive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salary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level have been established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buClr>
                <a:srgbClr val="FF9966"/>
              </a:buClr>
              <a:buSzPct val="150000"/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Trainings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unified training program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90000"/>
              </a:lnSpc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trainings on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policy-making methods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96000" y="3657600"/>
            <a:ext cx="2906712" cy="2743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Political decisions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based on policy analysis</a:t>
            </a:r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Implementation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the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electronic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work flow system</a:t>
            </a:r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aperless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exchange of information between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ministries</a:t>
            </a:r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rgbClr val="FF99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Implementation of strategic planning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uk-UA" alt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uk-UA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6199" y="1219200"/>
            <a:ext cx="255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alt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lang="ru-RU" altLang="ru-RU" sz="2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4"/>
          <p:cNvSpPr>
            <a:spLocks noGrp="1"/>
          </p:cNvSpPr>
          <p:nvPr>
            <p:ph sz="quarter" idx="4294967295"/>
          </p:nvPr>
        </p:nvSpPr>
        <p:spPr>
          <a:xfrm>
            <a:off x="3183844" y="1298574"/>
            <a:ext cx="5186363" cy="502602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r>
              <a:rPr lang="en-US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nads.gov.ua</a:t>
            </a:r>
            <a:endParaRPr lang="ru-RU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endParaRPr lang="ru-R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www.center.gov.ua</a:t>
            </a:r>
            <a:endParaRPr lang="ru-RU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2400"/>
              </a:spcAft>
              <a:buFont typeface="Wingdings" pitchFamily="2" charset="2"/>
              <a:buNone/>
            </a:pPr>
            <a:endParaRPr lang="ru-R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Объект 26"/>
          <p:cNvPicPr>
            <a:picLocks noGrp="1" noChangeAspect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282" y="3200400"/>
            <a:ext cx="1960563" cy="196215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</a:p>
        </p:txBody>
      </p:sp>
    </p:spTree>
    <p:extLst>
      <p:ext uri="{BB962C8B-B14F-4D97-AF65-F5344CB8AC3E}">
        <p14:creationId xmlns:p14="http://schemas.microsoft.com/office/powerpoint/2010/main" val="16147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4800" y="3352800"/>
            <a:ext cx="6192837" cy="0"/>
          </a:xfrm>
          <a:prstGeom prst="line">
            <a:avLst/>
          </a:prstGeom>
          <a:ln w="34925">
            <a:solidFill>
              <a:srgbClr val="1B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50" y="6096000"/>
            <a:ext cx="239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Tbilisi, 20 April 2018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099" y="2492970"/>
            <a:ext cx="69653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4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the attention</a:t>
            </a:r>
            <a:r>
              <a:rPr lang="ru-RU" altLang="ru-RU" sz="4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295400" y="4092575"/>
            <a:ext cx="7391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ts val="0"/>
              </a:spcBef>
            </a:pPr>
            <a:r>
              <a:rPr lang="en-US" sz="1800" b="1" dirty="0" err="1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Kyrylo</a:t>
            </a:r>
            <a:r>
              <a:rPr lang="ru-RU" sz="18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YURCHENKO</a:t>
            </a:r>
            <a:endParaRPr lang="ru-RU" sz="1800" b="1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lvl="0" algn="r">
              <a:spcBef>
                <a:spcPts val="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Center for Adaptation of the Civil Service</a:t>
            </a:r>
          </a:p>
          <a:p>
            <a:pPr lvl="0" algn="r">
              <a:spcBef>
                <a:spcPts val="0"/>
              </a:spcBef>
            </a:pPr>
            <a:r>
              <a:rPr lang="en-US" altLang="ru-RU" sz="1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to the Standards of the European Union</a:t>
            </a:r>
            <a:endParaRPr lang="ru-RU" sz="16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3" name="Picture 2" descr="https://www.agapefororphans.org/images/stories/ukra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8" y="5241519"/>
            <a:ext cx="184083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</a:p>
        </p:txBody>
      </p:sp>
      <p:pic>
        <p:nvPicPr>
          <p:cNvPr id="15" name="Picture 7" descr="C:\Users\Ivan.roschin.CENTER\Desktop\Безимени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5"/>
          <a:stretch>
            <a:fillRect/>
          </a:stretch>
        </p:blipFill>
        <p:spPr bwMode="auto">
          <a:xfrm>
            <a:off x="3867150" y="4631919"/>
            <a:ext cx="590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0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alt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2667000"/>
            <a:ext cx="411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  <a:r>
              <a:rPr 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from the functional analysis</a:t>
            </a:r>
            <a:endParaRPr lang="uk-UA" sz="2400" dirty="0">
              <a:solidFill>
                <a:srgbClr val="1B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801" y="4837093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Oleksandr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SAIENKO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Minister of the Cabinet of Ministers of Ukraine</a:t>
            </a:r>
            <a:endParaRPr lang="uk-UA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4724400" y="2640700"/>
            <a:ext cx="0" cy="1296000"/>
          </a:xfrm>
          <a:prstGeom prst="line">
            <a:avLst/>
          </a:prstGeom>
          <a:ln w="34925">
            <a:solidFill>
              <a:srgbClr val="1B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</a:p>
        </p:txBody>
      </p:sp>
      <p:pic>
        <p:nvPicPr>
          <p:cNvPr id="1027" name="Picture 3" descr="C:\Users\ivan.roschin.CENTER\Desktop\5927-_orig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0289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uk-UA" alt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17"/>
          <p:cNvSpPr>
            <a:spLocks noChangeArrowheads="1"/>
          </p:cNvSpPr>
          <p:nvPr/>
        </p:nvSpPr>
        <p:spPr bwMode="auto">
          <a:xfrm>
            <a:off x="3097213" y="1219200"/>
            <a:ext cx="56515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The system of central executive 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Typology of government 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typology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ru-RU" alt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lgorithm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of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2006-2012 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ru-RU" alt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Functional analysis as 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an instrument </a:t>
            </a:r>
            <a:r>
              <a:rPr lang="en-US" altLang="ru-RU" sz="2300" dirty="0">
                <a:latin typeface="Arial" panose="020B0604020202020204" pitchFamily="34" charset="0"/>
                <a:cs typeface="Arial" panose="020B0604020202020204" pitchFamily="34" charset="0"/>
              </a:rPr>
              <a:t>for public administration reform </a:t>
            </a: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for 2016-2020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First results</a:t>
            </a:r>
            <a:endParaRPr lang="ru-RU" alt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32657" y="1219200"/>
            <a:ext cx="2481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en-US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  <a:p>
            <a:pPr algn="r"/>
            <a:r>
              <a:rPr lang="en-US" alt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ru-RU" altLang="ru-RU" sz="2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8" y="3200400"/>
            <a:ext cx="2689613" cy="201721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</a:p>
        </p:txBody>
      </p:sp>
    </p:spTree>
    <p:extLst>
      <p:ext uri="{BB962C8B-B14F-4D97-AF65-F5344CB8AC3E}">
        <p14:creationId xmlns:p14="http://schemas.microsoft.com/office/powerpoint/2010/main" val="1782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uk-UA" alt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6199" y="1219200"/>
            <a:ext cx="2555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en-US" altLang="ru-RU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of central executive authorities</a:t>
            </a:r>
          </a:p>
        </p:txBody>
      </p:sp>
      <p:sp>
        <p:nvSpPr>
          <p:cNvPr id="13" name="Прямоугольник 17"/>
          <p:cNvSpPr>
            <a:spLocks noChangeArrowheads="1"/>
          </p:cNvSpPr>
          <p:nvPr/>
        </p:nvSpPr>
        <p:spPr bwMode="auto">
          <a:xfrm>
            <a:off x="3133725" y="1298575"/>
            <a:ext cx="575945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400"/>
              </a:spcBef>
              <a:buClr>
                <a:srgbClr val="FF9966"/>
              </a:buClr>
              <a:buFont typeface="Wingdings" pitchFamily="2" charset="2"/>
              <a:buChar char="§"/>
            </a:pPr>
            <a:endParaRPr lang="uk-UA" altLang="ru-RU" sz="1600" dirty="0"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17"/>
          <p:cNvSpPr>
            <a:spLocks noChangeArrowheads="1"/>
          </p:cNvSpPr>
          <p:nvPr/>
        </p:nvSpPr>
        <p:spPr bwMode="auto">
          <a:xfrm>
            <a:off x="2895600" y="1244870"/>
            <a:ext cx="5916874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</a:pPr>
            <a:r>
              <a:rPr lang="en-US" altLang="ru-RU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EXECUTIVE AUTHORITIES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ru-RU" altLang="ru-R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45327" y="10929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C:\Users\ivan.roschin.CENTER\Desktop\Fotolia_61034637_X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01109"/>
            <a:ext cx="2696410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3200400" y="1642209"/>
            <a:ext cx="5257800" cy="2777391"/>
            <a:chOff x="3352800" y="1315448"/>
            <a:chExt cx="4953000" cy="2660869"/>
          </a:xfrm>
        </p:grpSpPr>
        <p:pic>
          <p:nvPicPr>
            <p:cNvPr id="54" name="Picture 2" descr="C:\Users\ivan.roschin\Desktop\0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730202"/>
              <a:ext cx="4953000" cy="2246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Правая фигурная скобка 54"/>
            <p:cNvSpPr/>
            <p:nvPr/>
          </p:nvSpPr>
          <p:spPr>
            <a:xfrm rot="16200000">
              <a:off x="5600473" y="-455616"/>
              <a:ext cx="457654" cy="472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038600" y="1315448"/>
              <a:ext cx="3593453" cy="324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dirty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601013" y="4343400"/>
            <a:ext cx="4432513" cy="1452265"/>
            <a:chOff x="2846387" y="3997140"/>
            <a:chExt cx="4432513" cy="1452265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2846387" y="4006969"/>
              <a:ext cx="24124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Ministries</a:t>
              </a:r>
              <a:r>
                <a:rPr lang="ru-RU" sz="2000" dirty="0" smtClean="0">
                  <a:solidFill>
                    <a:srgbClr val="1B2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314700" y="4495800"/>
              <a:ext cx="1798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  <a:r>
                <a:rPr lang="ru-RU" sz="2000" dirty="0" smtClean="0">
                  <a:solidFill>
                    <a:srgbClr val="1B2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417574" y="3997140"/>
              <a:ext cx="18613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Agencies</a:t>
              </a:r>
              <a:r>
                <a:rPr lang="ru-RU" sz="2000" dirty="0" smtClean="0">
                  <a:solidFill>
                    <a:srgbClr val="1B2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uk-UA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484249" y="4454340"/>
              <a:ext cx="1762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Inspections</a:t>
              </a:r>
              <a:r>
                <a:rPr lang="ru-RU" sz="2000" dirty="0" smtClean="0">
                  <a:solidFill>
                    <a:srgbClr val="1B2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98374" y="4987740"/>
              <a:ext cx="16498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ru-RU" sz="2000" dirty="0" smtClean="0">
                  <a:solidFill>
                    <a:srgbClr val="1B2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uk-UA" sz="16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0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U:\!Obmen\Рощин І.Г\2частинки цілого\паз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" y="4393917"/>
            <a:ext cx="2879044" cy="21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uk-UA" alt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6199" y="1160923"/>
            <a:ext cx="2555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en-US" alt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Typology of the</a:t>
            </a:r>
            <a:r>
              <a:rPr lang="ru-RU" alt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3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ru-RU" altLang="ru-RU" sz="23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ru-RU" altLang="ru-RU" sz="2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7"/>
          <p:cNvSpPr>
            <a:spLocks noChangeArrowheads="1"/>
          </p:cNvSpPr>
          <p:nvPr/>
        </p:nvSpPr>
        <p:spPr bwMode="auto">
          <a:xfrm>
            <a:off x="3133725" y="1298575"/>
            <a:ext cx="575945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400"/>
              </a:spcBef>
              <a:buClr>
                <a:srgbClr val="FF9966"/>
              </a:buClr>
              <a:buFont typeface="Wingdings" pitchFamily="2" charset="2"/>
              <a:buChar char="§"/>
            </a:pPr>
            <a:endParaRPr lang="uk-UA" altLang="ru-RU" sz="1600" dirty="0">
              <a:solidFill>
                <a:srgbClr val="FF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032306777"/>
              </p:ext>
            </p:extLst>
          </p:nvPr>
        </p:nvGraphicFramePr>
        <p:xfrm>
          <a:off x="406400" y="1102646"/>
          <a:ext cx="859155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Стрелка углом вверх 9"/>
          <p:cNvSpPr/>
          <p:nvPr/>
        </p:nvSpPr>
        <p:spPr>
          <a:xfrm rot="5400000">
            <a:off x="2478200" y="4535602"/>
            <a:ext cx="1661887" cy="1001711"/>
          </a:xfrm>
          <a:prstGeom prst="bentUpArrow">
            <a:avLst>
              <a:gd name="adj1" fmla="val 11447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трелка углом вверх 49"/>
          <p:cNvSpPr/>
          <p:nvPr/>
        </p:nvSpPr>
        <p:spPr>
          <a:xfrm rot="16200000" flipH="1">
            <a:off x="5622755" y="4450162"/>
            <a:ext cx="1661886" cy="1172596"/>
          </a:xfrm>
          <a:prstGeom prst="bentUpArrow">
            <a:avLst>
              <a:gd name="adj1" fmla="val 11447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3800" y="5212011"/>
            <a:ext cx="2019299" cy="163314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3657599" y="4805626"/>
            <a:ext cx="2095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endParaRPr lang="ru-RU" altLang="ru-RU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uk-UA" alt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03200" y="1227138"/>
            <a:ext cx="23891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altLang="ru-RU" sz="2200" dirty="0" smtClean="0">
                <a:solidFill>
                  <a:srgbClr val="FF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Goal</a:t>
            </a:r>
            <a:r>
              <a:rPr lang="ru-RU" altLang="ru-RU" sz="2200" dirty="0" smtClean="0">
                <a:solidFill>
                  <a:srgbClr val="FF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200" dirty="0" smtClean="0">
                <a:solidFill>
                  <a:srgbClr val="FF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typology and</a:t>
            </a:r>
            <a:r>
              <a:rPr lang="ru-RU" altLang="ru-RU" sz="2200" dirty="0" smtClean="0">
                <a:solidFill>
                  <a:srgbClr val="FF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2200" dirty="0" smtClean="0">
                <a:solidFill>
                  <a:srgbClr val="FF66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tasks</a:t>
            </a:r>
            <a:endParaRPr lang="ru-RU" altLang="ru-RU" sz="2200" dirty="0">
              <a:solidFill>
                <a:srgbClr val="FF66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</a:p>
        </p:txBody>
      </p:sp>
      <p:sp>
        <p:nvSpPr>
          <p:cNvPr id="29" name="Прямоугольник 17"/>
          <p:cNvSpPr>
            <a:spLocks noChangeArrowheads="1"/>
          </p:cNvSpPr>
          <p:nvPr/>
        </p:nvSpPr>
        <p:spPr bwMode="auto">
          <a:xfrm>
            <a:off x="2971800" y="1277938"/>
            <a:ext cx="5651500" cy="77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endParaRPr lang="ru-RU" alt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endParaRPr lang="uk-UA" alt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2438400"/>
            <a:ext cx="1828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Typology</a:t>
            </a:r>
            <a:endParaRPr lang="ru-RU" sz="2400" dirty="0">
              <a:solidFill>
                <a:srgbClr val="1B27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83844" y="1219200"/>
            <a:ext cx="5731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Goal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establish the level of correlation of priorities of state policy with the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performed functions</a:t>
            </a: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609600" y="2667000"/>
            <a:ext cx="8305800" cy="3287524"/>
            <a:chOff x="609600" y="2376000"/>
            <a:chExt cx="8305800" cy="2876584"/>
          </a:xfrm>
        </p:grpSpPr>
        <p:sp>
          <p:nvSpPr>
            <p:cNvPr id="20" name="TextBox 19"/>
            <p:cNvSpPr txBox="1"/>
            <p:nvPr/>
          </p:nvSpPr>
          <p:spPr>
            <a:xfrm>
              <a:off x="609601" y="2376000"/>
              <a:ext cx="3124200" cy="403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solidFill>
                    <a:srgbClr val="1B2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Horizontal</a:t>
              </a:r>
              <a:r>
                <a:rPr lang="ru-RU" sz="2400" dirty="0" smtClean="0">
                  <a:solidFill>
                    <a:srgbClr val="1B2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1B2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 </a:t>
              </a:r>
              <a:endParaRPr lang="ru-RU" sz="2400" dirty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62600" y="2376000"/>
              <a:ext cx="2990850" cy="403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1B27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Vertical analysis</a:t>
              </a:r>
              <a:endParaRPr lang="ru-RU" sz="2400" dirty="0">
                <a:solidFill>
                  <a:srgbClr val="1B27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572000" y="3865666"/>
              <a:ext cx="4343400" cy="1361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lnSpc>
                  <a:spcPct val="90000"/>
                </a:lnSpc>
                <a:spcBef>
                  <a:spcPts val="1200"/>
                </a:spcBef>
                <a:spcAft>
                  <a:spcPts val="300"/>
                </a:spcAft>
                <a:buClr>
                  <a:srgbClr val="FF9966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alt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Optimization of </a:t>
              </a:r>
              <a:r>
                <a:rPr lang="en-US" altLang="ru-RU" sz="16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structure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1200"/>
                </a:spcBef>
                <a:spcAft>
                  <a:spcPts val="300"/>
                </a:spcAft>
                <a:buClr>
                  <a:srgbClr val="FF9966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alt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Improving the quality of </a:t>
              </a:r>
              <a:r>
                <a:rPr lang="en-US" altLang="ru-RU" sz="16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functions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1200"/>
                </a:spcBef>
                <a:spcAft>
                  <a:spcPts val="300"/>
                </a:spcAft>
                <a:buClr>
                  <a:srgbClr val="FF9966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alt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Optimization of the number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1200"/>
                </a:spcBef>
                <a:spcAft>
                  <a:spcPts val="300"/>
                </a:spcAft>
                <a:buClr>
                  <a:srgbClr val="FF9966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alt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Process Optimization</a:t>
              </a:r>
              <a:endParaRPr lang="ru-RU" alt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09600" y="3865666"/>
              <a:ext cx="3873727" cy="13869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lnSpc>
                  <a:spcPct val="90000"/>
                </a:lnSpc>
                <a:spcBef>
                  <a:spcPts val="1200"/>
                </a:spcBef>
                <a:spcAft>
                  <a:spcPts val="300"/>
                </a:spcAft>
                <a:buClr>
                  <a:srgbClr val="FF9966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alt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Streamlining of the </a:t>
              </a:r>
              <a:r>
                <a:rPr lang="en-US" altLang="ru-RU" sz="16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system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1200"/>
                </a:spcBef>
                <a:spcAft>
                  <a:spcPts val="300"/>
                </a:spcAft>
                <a:buClr>
                  <a:srgbClr val="FF9966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alt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Rational </a:t>
              </a:r>
              <a:r>
                <a:rPr lang="en-US" altLang="ru-RU" sz="16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unification </a:t>
              </a:r>
              <a:r>
                <a:rPr lang="en-US" alt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of </a:t>
              </a:r>
              <a:r>
                <a:rPr lang="en-US" altLang="ru-RU" sz="16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functions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1200"/>
                </a:spcBef>
                <a:spcAft>
                  <a:spcPts val="300"/>
                </a:spcAft>
                <a:buClr>
                  <a:srgbClr val="FF9966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alt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Optimization of the </a:t>
              </a:r>
              <a:r>
                <a:rPr lang="en-US" altLang="ru-RU" sz="16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number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1200"/>
                </a:spcBef>
                <a:spcAft>
                  <a:spcPts val="300"/>
                </a:spcAft>
                <a:buClr>
                  <a:srgbClr val="FF9966"/>
                </a:buClr>
                <a:buSzPct val="150000"/>
                <a:buFont typeface="Wingdings" pitchFamily="2" charset="2"/>
                <a:buChar char="§"/>
                <a:defRPr/>
              </a:pPr>
              <a:r>
                <a:rPr lang="en-US" alt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Formation of the register of functions</a:t>
              </a:r>
              <a:endParaRPr lang="ru-RU" alt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Прямая со стрелкой 2"/>
            <p:cNvCxnSpPr>
              <a:stCxn id="20" idx="3"/>
              <a:endCxn id="21" idx="1"/>
            </p:cNvCxnSpPr>
            <p:nvPr/>
          </p:nvCxnSpPr>
          <p:spPr>
            <a:xfrm>
              <a:off x="3733801" y="2577979"/>
              <a:ext cx="182879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733800" y="2940118"/>
              <a:ext cx="1828799" cy="323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Tasks</a:t>
              </a:r>
              <a:endPara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Прямая со стрелкой 8"/>
            <p:cNvCxnSpPr>
              <a:stCxn id="32" idx="2"/>
              <a:endCxn id="30" idx="0"/>
            </p:cNvCxnSpPr>
            <p:nvPr/>
          </p:nvCxnSpPr>
          <p:spPr>
            <a:xfrm flipH="1">
              <a:off x="2546464" y="3263284"/>
              <a:ext cx="2101736" cy="6023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32" idx="2"/>
              <a:endCxn id="28" idx="0"/>
            </p:cNvCxnSpPr>
            <p:nvPr/>
          </p:nvCxnSpPr>
          <p:spPr>
            <a:xfrm>
              <a:off x="4648200" y="3263284"/>
              <a:ext cx="2095500" cy="6023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9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uk-UA" alt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k-UA" alt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03200" y="1227138"/>
            <a:ext cx="23891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altLang="ru-RU" sz="2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ru-RU" sz="2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lgorithm</a:t>
            </a:r>
            <a:endParaRPr lang="ru-RU" altLang="ru-RU" sz="2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90801" y="6871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Agency of Ukraine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Civil Service</a:t>
            </a:r>
          </a:p>
        </p:txBody>
      </p:sp>
      <p:sp>
        <p:nvSpPr>
          <p:cNvPr id="29" name="Прямоугольник 17"/>
          <p:cNvSpPr>
            <a:spLocks noChangeArrowheads="1"/>
          </p:cNvSpPr>
          <p:nvPr/>
        </p:nvSpPr>
        <p:spPr bwMode="auto">
          <a:xfrm>
            <a:off x="2971800" y="1277938"/>
            <a:ext cx="5651500" cy="77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endParaRPr lang="uk-UA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0" y="125751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necessary at all stages of the functional analysis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722313" y="2286000"/>
            <a:ext cx="2376487" cy="1011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8000" rIns="18000" bIns="18000"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9638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17625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25613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336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90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48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05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624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endParaRPr lang="en-US" alt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uk-UA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uk-UA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uk-UA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3457575" y="2286000"/>
            <a:ext cx="2393950" cy="1011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8000" rIns="18000" bIns="18000"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9638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17625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25613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336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90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48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05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624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endParaRPr lang="en-US" alt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uk-UA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uk-UA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6229350" y="2286000"/>
            <a:ext cx="2376488" cy="1011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8000" rIns="18000" bIns="18000"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9638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17625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25613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336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90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48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05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9624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endParaRPr lang="en-US" alt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uk-UA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uk-UA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2313" y="3729038"/>
            <a:ext cx="2376487" cy="2519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8000" rIns="18000" bIns="18000"/>
          <a:lstStyle/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definition of tasks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terms of FA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formation of the list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preparation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draft political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75038" y="3729038"/>
            <a:ext cx="2376487" cy="2519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8000" rIns="18000" bIns="18000"/>
          <a:lstStyle/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preparation of 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Creation of working groups 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Executive Authorities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collection and analysis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43638" y="3729038"/>
            <a:ext cx="2376487" cy="2519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tIns="18000" rIns="18000" bIns="18000"/>
          <a:lstStyle/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road map 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decisions: organizational, personnel 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pPr marL="285750" indent="-285750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3186113" y="2647950"/>
            <a:ext cx="215900" cy="398463"/>
          </a:xfrm>
          <a:prstGeom prst="rightArrow">
            <a:avLst>
              <a:gd name="adj1" fmla="val 10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70000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5964238" y="2647950"/>
            <a:ext cx="215900" cy="398463"/>
          </a:xfrm>
          <a:prstGeom prst="rightArrow">
            <a:avLst>
              <a:gd name="adj1" fmla="val 10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70000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 rot="5400000">
            <a:off x="1720850" y="3311526"/>
            <a:ext cx="204787" cy="398462"/>
          </a:xfrm>
          <a:prstGeom prst="rightArrow">
            <a:avLst>
              <a:gd name="adj1" fmla="val 10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70000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 rot="5400000">
            <a:off x="4561681" y="3310732"/>
            <a:ext cx="204787" cy="400050"/>
          </a:xfrm>
          <a:prstGeom prst="rightArrow">
            <a:avLst>
              <a:gd name="adj1" fmla="val 10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70000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 rot="5400000">
            <a:off x="7315994" y="3299619"/>
            <a:ext cx="203200" cy="398462"/>
          </a:xfrm>
          <a:prstGeom prst="rightArrow">
            <a:avLst>
              <a:gd name="adj1" fmla="val 10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70000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uk-UA" altLang="ru-RU" sz="2400" dirty="0" smtClean="0">
                <a:solidFill>
                  <a:schemeClr val="tx2"/>
                </a:solidFill>
                <a:latin typeface="Arial" charset="0"/>
              </a:rPr>
              <a:t>7</a:t>
            </a:r>
            <a:endParaRPr lang="uk-UA" altLang="ru-RU" sz="2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6513" y="1227138"/>
            <a:ext cx="2555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altLang="ru-RU" sz="2200" dirty="0">
                <a:solidFill>
                  <a:srgbClr val="FF6600"/>
                </a:solidFill>
                <a:latin typeface="Arial" charset="0"/>
              </a:rPr>
              <a:t>Experience</a:t>
            </a:r>
            <a:endParaRPr lang="ru-RU" altLang="ru-RU" sz="2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charset="0"/>
              </a:rPr>
              <a:t>National Agency of Ukraine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on Civil Service</a:t>
            </a:r>
          </a:p>
        </p:txBody>
      </p:sp>
      <p:sp>
        <p:nvSpPr>
          <p:cNvPr id="29" name="Прямоугольник 17"/>
          <p:cNvSpPr>
            <a:spLocks noChangeArrowheads="1"/>
          </p:cNvSpPr>
          <p:nvPr/>
        </p:nvSpPr>
        <p:spPr bwMode="auto">
          <a:xfrm>
            <a:off x="2971800" y="1277938"/>
            <a:ext cx="5651500" cy="77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endParaRPr lang="ru-RU" altLang="ru-RU" sz="2000" dirty="0">
              <a:latin typeface="+mn-lt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FF9966"/>
              </a:buClr>
              <a:buFont typeface="Wingdings" pitchFamily="2" charset="2"/>
              <a:buChar char="§"/>
            </a:pPr>
            <a:endParaRPr lang="uk-UA" altLang="ru-RU" dirty="0">
              <a:latin typeface="+mn-lt"/>
            </a:endParaRPr>
          </a:p>
        </p:txBody>
      </p:sp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3132138" y="1241425"/>
            <a:ext cx="5926137" cy="469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2006-2007</a:t>
            </a:r>
            <a:r>
              <a:rPr lang="ru-RU" altLang="ru-RU" sz="1700" dirty="0" smtClean="0">
                <a:latin typeface="Arial" charset="0"/>
              </a:rPr>
              <a:t> – </a:t>
            </a:r>
            <a:r>
              <a:rPr lang="en-US" altLang="ru-RU" sz="1700" dirty="0">
                <a:latin typeface="Arial" charset="0"/>
              </a:rPr>
              <a:t>systemic problems of functioning of central executive </a:t>
            </a:r>
            <a:r>
              <a:rPr lang="en-US" altLang="ru-RU" sz="1700" dirty="0" smtClean="0">
                <a:latin typeface="Arial" charset="0"/>
              </a:rPr>
              <a:t>authorities were defined</a:t>
            </a:r>
            <a:r>
              <a:rPr lang="ru-RU" altLang="ru-RU" sz="1700" dirty="0" smtClean="0">
                <a:latin typeface="Arial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2008-2009</a:t>
            </a:r>
            <a:r>
              <a:rPr lang="ru-RU" altLang="ru-RU" sz="18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700" dirty="0" smtClean="0">
                <a:latin typeface="Arial" charset="0"/>
              </a:rPr>
              <a:t>–</a:t>
            </a:r>
            <a:r>
              <a:rPr lang="en-US" altLang="ru-RU" sz="1700" dirty="0" smtClean="0">
                <a:latin typeface="Arial" charset="0"/>
              </a:rPr>
              <a:t> register </a:t>
            </a:r>
            <a:r>
              <a:rPr lang="en-US" altLang="ru-RU" sz="1700" dirty="0">
                <a:latin typeface="Arial" charset="0"/>
              </a:rPr>
              <a:t>of state </a:t>
            </a:r>
            <a:r>
              <a:rPr lang="en-US" altLang="ru-RU" sz="1700" dirty="0" smtClean="0">
                <a:latin typeface="Arial" charset="0"/>
              </a:rPr>
              <a:t>functions and proposal </a:t>
            </a:r>
            <a:r>
              <a:rPr lang="en-US" altLang="ru-RU" sz="1700" dirty="0">
                <a:latin typeface="Arial" charset="0"/>
              </a:rPr>
              <a:t>to optimize the system of central executive </a:t>
            </a:r>
            <a:r>
              <a:rPr lang="en-US" altLang="ru-RU" sz="1700" dirty="0" smtClean="0">
                <a:latin typeface="Arial" charset="0"/>
              </a:rPr>
              <a:t>authorities were </a:t>
            </a:r>
            <a:r>
              <a:rPr lang="en-US" altLang="ru-RU" sz="1700" dirty="0">
                <a:latin typeface="Arial" charset="0"/>
              </a:rPr>
              <a:t>formed</a:t>
            </a:r>
            <a:r>
              <a:rPr lang="ru-RU" altLang="ru-RU" sz="1700" dirty="0" smtClean="0">
                <a:latin typeface="Arial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2010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 smtClean="0">
                <a:latin typeface="Arial" charset="0"/>
              </a:rPr>
              <a:t>–</a:t>
            </a:r>
            <a:r>
              <a:rPr lang="en-US" altLang="ru-RU" sz="1700" dirty="0" smtClean="0">
                <a:latin typeface="Arial" charset="0"/>
              </a:rPr>
              <a:t> proposals to </a:t>
            </a:r>
            <a:r>
              <a:rPr lang="en-US" altLang="ru-RU" sz="1700" dirty="0">
                <a:latin typeface="Arial" charset="0"/>
              </a:rPr>
              <a:t>update the distribution of powers between the territorial bodies of the Central </a:t>
            </a:r>
            <a:r>
              <a:rPr lang="en-US" altLang="ru-RU" sz="1700" dirty="0" smtClean="0">
                <a:latin typeface="Arial" charset="0"/>
              </a:rPr>
              <a:t>Executive Authorities and </a:t>
            </a:r>
            <a:r>
              <a:rPr lang="en-US" altLang="ru-RU" sz="1700" dirty="0">
                <a:latin typeface="Arial" charset="0"/>
              </a:rPr>
              <a:t>the structural subdivisions of </a:t>
            </a:r>
            <a:r>
              <a:rPr lang="en-US" altLang="ru-RU" sz="1700" dirty="0" smtClean="0">
                <a:latin typeface="Arial" charset="0"/>
              </a:rPr>
              <a:t>Local State Administrations were prepared;</a:t>
            </a:r>
            <a:endParaRPr lang="ru-RU" altLang="ru-RU" sz="1700" dirty="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2011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 smtClean="0">
                <a:latin typeface="Arial" charset="0"/>
              </a:rPr>
              <a:t>–</a:t>
            </a:r>
            <a:r>
              <a:rPr lang="en-US" altLang="ru-RU" sz="1700" dirty="0" smtClean="0">
                <a:latin typeface="Arial" charset="0"/>
              </a:rPr>
              <a:t>  plans of the institutional reform were prepared</a:t>
            </a:r>
            <a:r>
              <a:rPr lang="ru-RU" altLang="ru-RU" sz="1700" dirty="0" smtClean="0">
                <a:latin typeface="Arial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2012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 smtClean="0">
                <a:latin typeface="Arial" charset="0"/>
              </a:rPr>
              <a:t>– </a:t>
            </a:r>
            <a:r>
              <a:rPr lang="en-US" altLang="ru-RU" sz="1700" dirty="0">
                <a:latin typeface="Arial" charset="0"/>
              </a:rPr>
              <a:t>proposals for </a:t>
            </a:r>
            <a:r>
              <a:rPr lang="en-US" altLang="ru-RU" sz="1700" dirty="0" smtClean="0">
                <a:latin typeface="Arial" charset="0"/>
              </a:rPr>
              <a:t>distinction </a:t>
            </a:r>
            <a:r>
              <a:rPr lang="en-US" altLang="ru-RU" sz="1700" dirty="0">
                <a:latin typeface="Arial" charset="0"/>
              </a:rPr>
              <a:t>of conflicting types of functions</a:t>
            </a:r>
            <a:r>
              <a:rPr lang="ru-RU" altLang="ru-RU" sz="1700" dirty="0" smtClean="0">
                <a:latin typeface="Arial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altLang="ru-RU" sz="17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2016-2020</a:t>
            </a:r>
            <a:r>
              <a:rPr lang="ru-RU" altLang="ru-RU" sz="1700" dirty="0" smtClean="0">
                <a:latin typeface="Arial" charset="0"/>
              </a:rPr>
              <a:t> –</a:t>
            </a:r>
            <a:r>
              <a:rPr lang="en-US" altLang="ru-RU" sz="1700" dirty="0" smtClean="0">
                <a:latin typeface="Arial" charset="0"/>
              </a:rPr>
              <a:t> transfer </a:t>
            </a:r>
            <a:r>
              <a:rPr lang="en-US" altLang="ru-RU" sz="1700" dirty="0">
                <a:latin typeface="Arial" charset="0"/>
              </a:rPr>
              <a:t>of </a:t>
            </a:r>
            <a:r>
              <a:rPr lang="en-US" altLang="ru-RU" sz="1700" dirty="0" err="1">
                <a:latin typeface="Arial" charset="0"/>
              </a:rPr>
              <a:t>nonrelevant</a:t>
            </a:r>
            <a:r>
              <a:rPr lang="en-US" altLang="ru-RU" sz="1700" dirty="0">
                <a:latin typeface="Arial" charset="0"/>
              </a:rPr>
              <a:t> functions of ministries, the </a:t>
            </a:r>
            <a:r>
              <a:rPr lang="en-US" altLang="ru-RU" sz="1700" dirty="0" smtClean="0">
                <a:latin typeface="Arial" charset="0"/>
              </a:rPr>
              <a:t>establishment </a:t>
            </a:r>
            <a:r>
              <a:rPr lang="en-US" altLang="ru-RU" sz="1700" dirty="0">
                <a:latin typeface="Arial" charset="0"/>
              </a:rPr>
              <a:t>of analytical centers (directorates), the </a:t>
            </a:r>
            <a:r>
              <a:rPr lang="en-US" altLang="ru-RU" sz="1700" dirty="0" smtClean="0">
                <a:latin typeface="Arial" charset="0"/>
              </a:rPr>
              <a:t>establishment of </a:t>
            </a:r>
            <a:r>
              <a:rPr lang="en-US" altLang="ru-RU" sz="1700" dirty="0">
                <a:latin typeface="Arial" charset="0"/>
              </a:rPr>
              <a:t>the institution of </a:t>
            </a:r>
            <a:r>
              <a:rPr lang="en-US" altLang="ru-RU" sz="1700" dirty="0" smtClean="0">
                <a:latin typeface="Arial" charset="0"/>
              </a:rPr>
              <a:t>the Reform Staff Positions </a:t>
            </a:r>
            <a:endParaRPr lang="ru-RU" altLang="ru-RU" sz="1700" dirty="0">
              <a:latin typeface="Arial" charset="0"/>
            </a:endParaRPr>
          </a:p>
        </p:txBody>
      </p:sp>
      <p:pic>
        <p:nvPicPr>
          <p:cNvPr id="28" name="Picture 2" descr="C:\Users\ivan.roschin\Desktop\User_experien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545013"/>
            <a:ext cx="274796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6421437" cy="763587"/>
          </a:xfrm>
          <a:prstGeom prst="rect">
            <a:avLst/>
          </a:prstGeom>
        </p:spPr>
      </p:pic>
      <p:pic>
        <p:nvPicPr>
          <p:cNvPr id="11" name="Picture 8" descr="gerb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5263"/>
            <a:ext cx="406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207000" y="158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altLang="ru-RU" sz="2400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uk-UA" altLang="ru-RU" sz="2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7" name="Picture 3" descr="C:\Users\ivan.roschin\Desktop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800"/>
            <a:ext cx="1295400" cy="8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08288" y="1298575"/>
            <a:ext cx="1587" cy="1004888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819400" y="2754868"/>
            <a:ext cx="278190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Current</a:t>
            </a:r>
            <a:r>
              <a:rPr lang="ru-RU" dirty="0" smtClean="0"/>
              <a:t> </a:t>
            </a:r>
            <a:r>
              <a:rPr lang="en-US" dirty="0" smtClean="0"/>
              <a:t>model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64594"/>
            <a:ext cx="2561082" cy="1150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12" y="3886200"/>
            <a:ext cx="2489888" cy="174624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209694" y="5867400"/>
            <a:ext cx="27819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New model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819845" y="3505200"/>
            <a:ext cx="61928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Прямоугольник 17"/>
          <p:cNvSpPr>
            <a:spLocks noChangeArrowheads="1"/>
          </p:cNvSpPr>
          <p:nvPr/>
        </p:nvSpPr>
        <p:spPr bwMode="auto">
          <a:xfrm>
            <a:off x="2743200" y="3855387"/>
            <a:ext cx="3373882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1600" dirty="0">
                <a:latin typeface="Arial" charset="0"/>
              </a:rPr>
              <a:t>Decision-making </a:t>
            </a:r>
            <a:r>
              <a:rPr lang="en-US" altLang="ru-RU" sz="1600" dirty="0" smtClean="0">
                <a:latin typeface="Arial" charset="0"/>
              </a:rPr>
              <a:t>process based </a:t>
            </a:r>
            <a:r>
              <a:rPr lang="en-US" altLang="ru-RU" sz="1600" dirty="0">
                <a:latin typeface="Arial" charset="0"/>
              </a:rPr>
              <a:t>on policy </a:t>
            </a:r>
            <a:r>
              <a:rPr lang="en-US" altLang="ru-RU" sz="1600" dirty="0" smtClean="0">
                <a:latin typeface="Arial" charset="0"/>
              </a:rPr>
              <a:t>analysis</a:t>
            </a:r>
            <a:endParaRPr lang="ru-RU" altLang="ru-RU" sz="1400" dirty="0">
              <a:latin typeface="Arial" charset="0"/>
            </a:endParaRPr>
          </a:p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1600" dirty="0">
                <a:solidFill>
                  <a:srgbClr val="1B2781"/>
                </a:solidFill>
                <a:latin typeface="Arial" charset="0"/>
              </a:rPr>
              <a:t>Effective Ministries</a:t>
            </a:r>
            <a:r>
              <a:rPr lang="ru-RU" altLang="ru-RU" sz="1600" dirty="0" smtClean="0">
                <a:solidFill>
                  <a:srgbClr val="1B2781"/>
                </a:solidFill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– </a:t>
            </a:r>
            <a:r>
              <a:rPr lang="en-US" altLang="ru-RU" sz="1400" dirty="0">
                <a:latin typeface="Arial" charset="0"/>
              </a:rPr>
              <a:t>drivers of </a:t>
            </a:r>
            <a:r>
              <a:rPr lang="en-US" altLang="ru-RU" sz="1400" dirty="0" smtClean="0">
                <a:latin typeface="Arial" charset="0"/>
              </a:rPr>
              <a:t>reform</a:t>
            </a:r>
            <a:r>
              <a:rPr lang="en-US" altLang="ru-RU" sz="1400" dirty="0">
                <a:latin typeface="Arial" charset="0"/>
              </a:rPr>
              <a:t>s</a:t>
            </a:r>
            <a:endParaRPr lang="ru-RU" altLang="ru-RU" sz="1400" dirty="0">
              <a:latin typeface="Arial" charset="0"/>
            </a:endParaRPr>
          </a:p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1400" dirty="0" smtClean="0">
                <a:latin typeface="Arial" charset="0"/>
              </a:rPr>
              <a:t>The Secretariat of the CMU</a:t>
            </a:r>
            <a:r>
              <a:rPr lang="ru-RU" altLang="ru-RU" sz="1400" dirty="0" smtClean="0">
                <a:latin typeface="Arial" charset="0"/>
              </a:rPr>
              <a:t> – </a:t>
            </a:r>
            <a:r>
              <a:rPr lang="en-US" altLang="ru-RU" sz="1400" dirty="0" smtClean="0">
                <a:latin typeface="Arial" charset="0"/>
              </a:rPr>
              <a:t>powerful center of the Government </a:t>
            </a:r>
            <a:endParaRPr lang="ru-RU" altLang="ru-RU" sz="1400" dirty="0">
              <a:latin typeface="Arial" charset="0"/>
            </a:endParaRPr>
          </a:p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1400" dirty="0">
                <a:latin typeface="Arial" charset="0"/>
              </a:rPr>
              <a:t>Modern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en-US" altLang="ru-RU" sz="1600" dirty="0" smtClean="0">
                <a:solidFill>
                  <a:srgbClr val="1B2781"/>
                </a:solidFill>
                <a:latin typeface="Arial" charset="0"/>
              </a:rPr>
              <a:t>methods </a:t>
            </a:r>
            <a:r>
              <a:rPr lang="en-US" altLang="ru-RU" sz="1600" dirty="0">
                <a:solidFill>
                  <a:srgbClr val="1B2781"/>
                </a:solidFill>
                <a:latin typeface="Arial" charset="0"/>
              </a:rPr>
              <a:t>of personnel management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en-US" altLang="ru-RU" sz="1400" dirty="0" smtClean="0">
                <a:latin typeface="Arial" charset="0"/>
              </a:rPr>
              <a:t>for the </a:t>
            </a:r>
            <a:r>
              <a:rPr lang="en-US" altLang="ru-RU" sz="1400" dirty="0">
                <a:latin typeface="Arial" charset="0"/>
              </a:rPr>
              <a:t>civil service </a:t>
            </a:r>
            <a:r>
              <a:rPr lang="en-US" altLang="ru-RU" sz="1400" dirty="0" smtClean="0">
                <a:latin typeface="Arial" charset="0"/>
              </a:rPr>
              <a:t>development</a:t>
            </a:r>
            <a:endParaRPr lang="ru-RU" altLang="ru-RU" sz="1400" dirty="0">
              <a:latin typeface="Arial" charset="0"/>
            </a:endParaRPr>
          </a:p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1400" dirty="0">
                <a:latin typeface="Arial" charset="0"/>
              </a:rPr>
              <a:t>Quality administrative services</a:t>
            </a:r>
            <a:endParaRPr lang="ru-RU" altLang="ru-RU" sz="1400" dirty="0">
              <a:latin typeface="Arial" charset="0"/>
            </a:endParaRPr>
          </a:p>
        </p:txBody>
      </p:sp>
      <p:sp>
        <p:nvSpPr>
          <p:cNvPr id="29" name="Прямоугольник 17"/>
          <p:cNvSpPr>
            <a:spLocks noChangeArrowheads="1"/>
          </p:cNvSpPr>
          <p:nvPr/>
        </p:nvSpPr>
        <p:spPr bwMode="auto">
          <a:xfrm>
            <a:off x="5693918" y="1365257"/>
            <a:ext cx="3373882" cy="10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1600" dirty="0" smtClean="0">
                <a:latin typeface="Arial" charset="0"/>
              </a:rPr>
              <a:t>Low level of the State Policy</a:t>
            </a:r>
          </a:p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1600" dirty="0">
                <a:latin typeface="Arial" charset="0"/>
              </a:rPr>
              <a:t>Lack of highly skilled </a:t>
            </a:r>
            <a:r>
              <a:rPr lang="en-US" altLang="ru-RU" sz="1600" dirty="0" smtClean="0">
                <a:latin typeface="Arial" charset="0"/>
              </a:rPr>
              <a:t>staff</a:t>
            </a:r>
            <a:endParaRPr lang="ru-RU" altLang="ru-RU" sz="1400" dirty="0" smtClean="0">
              <a:latin typeface="Arial" charset="0"/>
            </a:endParaRPr>
          </a:p>
          <a:p>
            <a:pPr marL="144000" indent="-144000" algn="just">
              <a:lnSpc>
                <a:spcPct val="90000"/>
              </a:lnSpc>
              <a:spcBef>
                <a:spcPts val="300"/>
              </a:spcBef>
              <a:buClr>
                <a:srgbClr val="FF9966"/>
              </a:buClr>
              <a:buFont typeface="Wingdings" pitchFamily="2" charset="2"/>
              <a:buChar char="§"/>
            </a:pPr>
            <a:r>
              <a:rPr lang="en-US" altLang="ru-RU" sz="1600" dirty="0">
                <a:latin typeface="Arial" charset="0"/>
              </a:rPr>
              <a:t>Low level of work of basic electronic resources</a:t>
            </a:r>
            <a:endParaRPr lang="ru-RU" altLang="ru-RU" sz="1600" dirty="0">
              <a:solidFill>
                <a:srgbClr val="1B2781"/>
              </a:solidFill>
              <a:latin typeface="Arial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6199" y="1219200"/>
            <a:ext cx="2555875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en-US" sz="2400" dirty="0" smtClean="0">
                <a:solidFill>
                  <a:srgbClr val="FF6600"/>
                </a:solidFill>
                <a:latin typeface="Arial" charset="0"/>
              </a:rPr>
              <a:t>Public Administration Reform 2016-2020</a:t>
            </a:r>
            <a:r>
              <a:rPr lang="ru-RU" altLang="ru-RU" sz="2400" dirty="0" smtClean="0">
                <a:solidFill>
                  <a:srgbClr val="FF6600"/>
                </a:solidFill>
                <a:latin typeface="Arial" charset="0"/>
              </a:rPr>
              <a:t>: </a:t>
            </a:r>
          </a:p>
          <a:p>
            <a:pPr algn="r">
              <a:spcBef>
                <a:spcPts val="1800"/>
              </a:spcBef>
            </a:pPr>
            <a:r>
              <a:rPr lang="en-US" altLang="ru-RU" sz="2400" dirty="0" smtClean="0">
                <a:solidFill>
                  <a:srgbClr val="FF6600"/>
                </a:solidFill>
                <a:latin typeface="Arial" charset="0"/>
              </a:rPr>
              <a:t>European reference points  </a:t>
            </a:r>
            <a:endParaRPr lang="ru-RU" altLang="ru-RU" sz="2400" dirty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7" y="4800600"/>
            <a:ext cx="22860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2225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805089" y="89079"/>
            <a:ext cx="4757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dirty="0">
                <a:solidFill>
                  <a:srgbClr val="FFFF00"/>
                </a:solidFill>
                <a:latin typeface="Arial" charset="0"/>
              </a:rPr>
              <a:t>National Agency of Ukraine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0489" y="4572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on Civil Service</a:t>
            </a:r>
          </a:p>
        </p:txBody>
      </p:sp>
    </p:spTree>
    <p:extLst>
      <p:ext uri="{BB962C8B-B14F-4D97-AF65-F5344CB8AC3E}">
        <p14:creationId xmlns:p14="http://schemas.microsoft.com/office/powerpoint/2010/main" val="18094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875</Words>
  <Application>Microsoft Office PowerPoint</Application>
  <PresentationFormat>Экран (4:3)</PresentationFormat>
  <Paragraphs>223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UKRAINE’S  POWERPOINT</dc:title>
  <dc:creator>pmarkasian</dc:creator>
  <cp:lastModifiedBy>Admin</cp:lastModifiedBy>
  <cp:revision>716</cp:revision>
  <cp:lastPrinted>2018-04-10T11:06:17Z</cp:lastPrinted>
  <dcterms:created xsi:type="dcterms:W3CDTF">2014-05-20T14:53:19Z</dcterms:created>
  <dcterms:modified xsi:type="dcterms:W3CDTF">2018-04-19T09:31:13Z</dcterms:modified>
</cp:coreProperties>
</file>